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308" r:id="rId5"/>
    <p:sldId id="257" r:id="rId6"/>
    <p:sldId id="312" r:id="rId7"/>
    <p:sldId id="263" r:id="rId8"/>
    <p:sldId id="274" r:id="rId9"/>
    <p:sldId id="264" r:id="rId10"/>
    <p:sldId id="276" r:id="rId11"/>
    <p:sldId id="259" r:id="rId12"/>
    <p:sldId id="307" r:id="rId13"/>
    <p:sldId id="311" r:id="rId14"/>
    <p:sldId id="260" r:id="rId15"/>
    <p:sldId id="262" r:id="rId16"/>
    <p:sldId id="294" r:id="rId17"/>
    <p:sldId id="261" r:id="rId18"/>
    <p:sldId id="299" r:id="rId19"/>
    <p:sldId id="288" r:id="rId20"/>
    <p:sldId id="289" r:id="rId21"/>
    <p:sldId id="293" r:id="rId22"/>
    <p:sldId id="292" r:id="rId23"/>
    <p:sldId id="300" r:id="rId24"/>
    <p:sldId id="301" r:id="rId25"/>
    <p:sldId id="302" r:id="rId26"/>
    <p:sldId id="290" r:id="rId27"/>
    <p:sldId id="291" r:id="rId28"/>
    <p:sldId id="304" r:id="rId29"/>
    <p:sldId id="296" r:id="rId30"/>
    <p:sldId id="305" r:id="rId31"/>
    <p:sldId id="297" r:id="rId32"/>
    <p:sldId id="309" r:id="rId33"/>
    <p:sldId id="310" r:id="rId34"/>
    <p:sldId id="298" r:id="rId35"/>
    <p:sldId id="280" r:id="rId36"/>
    <p:sldId id="27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702" y="72"/>
      </p:cViewPr>
      <p:guideLst/>
    </p:cSldViewPr>
  </p:slideViewPr>
  <p:notesTextViewPr>
    <p:cViewPr>
      <p:scale>
        <a:sx n="1" d="1"/>
        <a:sy n="1" d="1"/>
      </p:scale>
      <p:origin x="0" y="0"/>
    </p:cViewPr>
  </p:notesTextViewPr>
  <p:sorterViewPr>
    <p:cViewPr>
      <p:scale>
        <a:sx n="100" d="100"/>
        <a:sy n="100" d="100"/>
      </p:scale>
      <p:origin x="0" y="-114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F47C2-7567-43C7-BC11-AA7EC9BAED03}" type="datetimeFigureOut">
              <a:rPr lang="en-US"/>
              <a:t>9/25/2020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F9D8A-ED33-46FC-ABE7-8F0D063FCFFE}" type="slidenum">
              <a:rPr lang="en-US"/>
              <a:t>‹#›</a:t>
            </a:fld>
            <a:endParaRPr lang="en-US"/>
          </a:p>
        </p:txBody>
      </p:sp>
    </p:spTree>
    <p:extLst>
      <p:ext uri="{BB962C8B-B14F-4D97-AF65-F5344CB8AC3E}">
        <p14:creationId xmlns:p14="http://schemas.microsoft.com/office/powerpoint/2010/main" val="303818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cs typeface="Calibri" panose="020F0502020204030204"/>
              </a:rPr>
              <a:t>Welcome! We are so glad you have joined us on the North Carolina-Moldova Nursing Collaborative webinar on nursing care of Covid-19 patients. We must start by saying that the authors of this presentation have no affiliations or involvement with any organization or entity with any financial interest </a:t>
            </a:r>
            <a:r>
              <a:rPr lang="en"/>
              <a:t>in the subject matter or materials discussed. There are no </a:t>
            </a:r>
            <a:r>
              <a:rPr lang="en">
                <a:cs typeface="Calibri" panose="020F0502020204030204"/>
              </a:rPr>
              <a:t>conflicts of interest to disclose. </a:t>
            </a:r>
          </a:p>
          <a:p>
            <a:endParaRPr lang="en">
              <a:cs typeface="Calibri" panose="020F0502020204030204"/>
            </a:endParaRPr>
          </a:p>
          <a:p>
            <a:r>
              <a:rPr lang="en" i="1">
                <a:cs typeface="Calibri" panose="020F0502020204030204"/>
              </a:rPr>
              <a:t>Shall we do any more introduction here?</a:t>
            </a:r>
          </a:p>
          <a:p>
            <a:endParaRPr lang="en"/>
          </a:p>
          <a:p>
            <a:r>
              <a:rPr lang="en"/>
              <a:t>As a primer, the nursing collaborative is a bilateral agreement between Republic of Moldova and North Carolina signed in 1995. The collaborative is overseen by U.S. Embassy Office of Defense Cooperation and the U.S. State Department and N.C. Office of the Secretary of State. This program is part of the Partnership for Peace Program, which links U.S. states with former Soviet countries to facilitate development of democracy and cooperation in areas of military, economic, cultural, scientific, academic, and </a:t>
            </a:r>
            <a:r>
              <a:rPr lang="en" b="1"/>
              <a:t>medical exchanges</a:t>
            </a:r>
            <a:r>
              <a:rPr lang="en"/>
              <a:t>.</a:t>
            </a:r>
            <a:endParaRPr lang="en-US">
              <a:cs typeface="Calibri" panose="020F0502020204030204"/>
            </a:endParaRPr>
          </a:p>
          <a:p>
            <a:endParaRPr lang="en">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F2F9D8A-ED33-46FC-ABE7-8F0D063FCFFE}" type="slidenum">
              <a:rPr lang="en-US"/>
              <a:t>1</a:t>
            </a:fld>
            <a:endParaRPr lang="en-US"/>
          </a:p>
        </p:txBody>
      </p:sp>
    </p:spTree>
    <p:extLst>
      <p:ext uri="{BB962C8B-B14F-4D97-AF65-F5344CB8AC3E}">
        <p14:creationId xmlns:p14="http://schemas.microsoft.com/office/powerpoint/2010/main" val="289564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symptom presentation for mild, severe, and critical Covid-19</a:t>
            </a:r>
            <a:r>
              <a:rPr lang="en-US" baseline="0"/>
              <a:t> symptoms.</a:t>
            </a:r>
          </a:p>
          <a:p>
            <a:r>
              <a:rPr lang="en-US" b="1" baseline="0"/>
              <a:t>Mild disease </a:t>
            </a:r>
            <a:r>
              <a:rPr lang="en-US" baseline="0"/>
              <a:t>includes a dry cough, fever, fatigue, and shortness of breath.</a:t>
            </a:r>
          </a:p>
          <a:p>
            <a:r>
              <a:rPr lang="en-US" b="1" baseline="0"/>
              <a:t>Severe disease </a:t>
            </a:r>
            <a:r>
              <a:rPr lang="en-US" baseline="0"/>
              <a:t>requires hospitalization and includes difficulty breathing and performing everyday tasks and severe dehydration.</a:t>
            </a:r>
          </a:p>
          <a:p>
            <a:r>
              <a:rPr lang="en-US" b="1" baseline="0"/>
              <a:t>Critical dis</a:t>
            </a:r>
            <a:r>
              <a:rPr lang="en-US" baseline="0"/>
              <a:t>ease requires intensive care and includes severe pneumonia and acute respiratory syndrome and kidney failure. </a:t>
            </a:r>
            <a:endParaRPr lang="en-US"/>
          </a:p>
        </p:txBody>
      </p:sp>
      <p:sp>
        <p:nvSpPr>
          <p:cNvPr id="4" name="Slide Number Placeholder 3"/>
          <p:cNvSpPr>
            <a:spLocks noGrp="1"/>
          </p:cNvSpPr>
          <p:nvPr>
            <p:ph type="sldNum" sz="quarter" idx="5"/>
          </p:nvPr>
        </p:nvSpPr>
        <p:spPr/>
        <p:txBody>
          <a:bodyPr/>
          <a:lstStyle/>
          <a:p>
            <a:fld id="{5F2F9D8A-ED33-46FC-ABE7-8F0D063FCFFE}" type="slidenum">
              <a:rPr lang="en-US" smtClean="0"/>
              <a:t>10</a:t>
            </a:fld>
            <a:endParaRPr lang="en-US"/>
          </a:p>
        </p:txBody>
      </p:sp>
    </p:spTree>
    <p:extLst>
      <p:ext uri="{BB962C8B-B14F-4D97-AF65-F5344CB8AC3E}">
        <p14:creationId xmlns:p14="http://schemas.microsoft.com/office/powerpoint/2010/main" val="408740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The patient’s past medical history included obesity, breast cancer, and uncomplicated high blood pressure. She was a non-smoker and had no history of pre-existing lung disease. </a:t>
            </a:r>
            <a:endParaRPr lang="en-US">
              <a:cs typeface="Calibri"/>
            </a:endParaRPr>
          </a:p>
          <a:p>
            <a:endParaRPr lang="en"/>
          </a:p>
          <a:p>
            <a:r>
              <a:rPr lang="en"/>
              <a:t>Obesity, defined as a body mass index of greater than 25, is a common denominator in many of our COVID-19 patients. Other common pre-existing conditions include cancer, diabetes, high blood pressure and pre-existing heart and lung conditions. The pathophysiology of COVID-19 has not been fully determined yet, but there are some indications that these diseases can increase the severity of disease. </a:t>
            </a:r>
            <a:endParaRPr lang="en-US"/>
          </a:p>
          <a:p>
            <a:endParaRPr lang="en-US">
              <a:cs typeface="Calibri"/>
            </a:endParaRPr>
          </a:p>
          <a:p>
            <a:endParaRPr lang="en-US"/>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r>
              <a:rPr lang="en-US"/>
              <a:t>Fang L, </a:t>
            </a:r>
            <a:r>
              <a:rPr lang="en-US" err="1"/>
              <a:t>Karakiulakis</a:t>
            </a:r>
            <a:r>
              <a:rPr lang="en-US"/>
              <a:t> G, Roth M. Are patients with hypertension and diabetes mellitus at increased risk for COVID-19 infection? [published correction appears in Lancet Respir Med. 2020 Jun;8(6):e54]. </a:t>
            </a:r>
            <a:r>
              <a:rPr lang="en-US" i="1"/>
              <a:t>Lancet Respir Med</a:t>
            </a:r>
            <a:r>
              <a:rPr lang="en-US"/>
              <a:t>. 2020;8(4):e21. doi:10.1016/S2213-2600(20)30116-8</a:t>
            </a:r>
          </a:p>
          <a:p>
            <a:endParaRPr lang="en-US">
              <a:cs typeface="Calibri"/>
            </a:endParaRPr>
          </a:p>
          <a:p>
            <a:r>
              <a:rPr lang="en-US"/>
              <a:t>Zhou F, Yu T, Du R, et al. Clinical course and risk factors for mortality of adult inpatients with COVID-19 in Wuhan, China: a retrospective cohort study [published correction appears in Lancet. 2020 Mar 28;395(10229):1038] [published correction appears in Lancet. 2020 Mar 28;395(10229):1038]. </a:t>
            </a:r>
            <a:r>
              <a:rPr lang="en-US" i="1"/>
              <a:t>Lancet</a:t>
            </a:r>
            <a:r>
              <a:rPr lang="en-US"/>
              <a:t>. 2020;395(10229):1054-1062. doi:10.1016/S0140-6736(20)30566-3</a:t>
            </a:r>
            <a:endParaRPr lang="en-US">
              <a:cs typeface="Calibri"/>
            </a:endParaRPr>
          </a:p>
          <a:p>
            <a:endParaRPr lang="en-US">
              <a:cs typeface="Calibri"/>
            </a:endParaRPr>
          </a:p>
          <a:p>
            <a:r>
              <a:rPr lang="en-US"/>
              <a:t>Zhang JJ, Dong X, Cao YY, et al. Clinical characteristics of 140 patients infected with SARS-CoV-2 in Wuhan, China. </a:t>
            </a:r>
            <a:r>
              <a:rPr lang="en-US" i="1"/>
              <a:t>Allergy</a:t>
            </a:r>
            <a:r>
              <a:rPr lang="en-US"/>
              <a:t>. 2020;75(7):1730-1741. doi:10.1111/all.14238</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11</a:t>
            </a:fld>
            <a:endParaRPr lang="en-US"/>
          </a:p>
        </p:txBody>
      </p:sp>
    </p:spTree>
    <p:extLst>
      <p:ext uri="{BB962C8B-B14F-4D97-AF65-F5344CB8AC3E}">
        <p14:creationId xmlns:p14="http://schemas.microsoft.com/office/powerpoint/2010/main" val="3297490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Laboratory markers are frequently being utilized to trend the course of COVID-19 and to attempt to predict which patients are most at risk for complications. Some commonly abnormal laboratory values include elevated non-specific inflammatory markers, which are useful in trending the course of the illness. Some of the suspected pathophysiology of acutely ill COVID-19 patients is related to inflammatory cascades. These markers confirm or track this process. D-Dimer, is a fibrin degradation product and is a residual protein fragment present after a blood clot is dissolved. Tracking this value is becoming common with COVID-19 patients to indicate the severity of disease or rule out underlying pulmonary emboli. It is currently unclear why D-dimers are markedly elevated in COVID-19 patients. </a:t>
            </a:r>
            <a:endParaRPr lang="en-US"/>
          </a:p>
          <a:p>
            <a:r>
              <a:rPr lang="en"/>
              <a:t>Watching for signs of end organ damage is also a useful tool for laboratory markers. Kidney and liver acute injuries are common among patients with COVID-19.</a:t>
            </a:r>
            <a:endParaRPr lang="en-US"/>
          </a:p>
          <a:p>
            <a:r>
              <a:rPr lang="en"/>
              <a:t>The nurse should generally be familiar with arterial blood gas values and how to interpret them.</a:t>
            </a:r>
            <a:endParaRPr lang="en-US"/>
          </a:p>
          <a:p>
            <a:endParaRPr lang="en-US">
              <a:cs typeface="Calibri"/>
            </a:endParaRPr>
          </a:p>
          <a:p>
            <a:endParaRPr lang="en-US"/>
          </a:p>
          <a:p>
            <a:endParaRPr lang="en-US"/>
          </a:p>
          <a:p>
            <a:r>
              <a:rPr lang="en-US"/>
              <a:t>Arentz M, Yim E, Klaff L, et al. Characteristics and Outcomes of 21 Critically Ill Patients With COVID-19 in Washington State [published online ahead of print, 2020 Mar 19]. </a:t>
            </a:r>
            <a:r>
              <a:rPr lang="en-US" i="1"/>
              <a:t>JAMA</a:t>
            </a:r>
            <a:r>
              <a:rPr lang="en-US"/>
              <a:t>. 2020;323(16):1612-1614. doi:10.1001/jama.2020.4326</a:t>
            </a:r>
          </a:p>
          <a:p>
            <a:endParaRPr lang="en-US">
              <a:cs typeface="Calibri"/>
            </a:endParaRPr>
          </a:p>
          <a:p>
            <a:r>
              <a:rPr lang="en-US"/>
              <a:t>Zhou F, Yu T, Du R, et al. Clinical course and risk factors for mortality of adult inpatients with COVID-19 in Wuhan, China: a retrospective cohort study [published correction appears in Lancet. 2020 Mar 28;395(10229):1038] [published correction appears in Lancet. 2020 Mar 28;395(10229):1038]. </a:t>
            </a:r>
            <a:r>
              <a:rPr lang="en-US" i="1"/>
              <a:t>Lancet</a:t>
            </a:r>
            <a:r>
              <a:rPr lang="en-US"/>
              <a:t>. 2020;395(10229):1054-1062. doi:10.1016/S0140-6736(20)30566-3</a:t>
            </a:r>
          </a:p>
          <a:p>
            <a:endParaRPr lang="en-US"/>
          </a:p>
          <a:p>
            <a:endParaRPr lang="en-US"/>
          </a:p>
          <a:p>
            <a:r>
              <a:rPr lang="en-US" b="1"/>
              <a:t>Lactate Dehydrogenase (LDH) can be predictive of severity and mortality </a:t>
            </a:r>
            <a:r>
              <a:rPr lang="en-US"/>
              <a:t>(</a:t>
            </a:r>
            <a:r>
              <a:rPr lang="en-US" sz="1200" b="0" i="0" kern="1200">
                <a:solidFill>
                  <a:schemeClr val="tx1"/>
                </a:solidFill>
                <a:effectLst/>
                <a:latin typeface="+mn-lt"/>
                <a:ea typeface="+mn-ea"/>
                <a:cs typeface="+mn-cs"/>
              </a:rPr>
              <a:t>Henry, B. M., Aggarwal, G., Wong, J., Benoit, S., Vikse, J., </a:t>
            </a:r>
            <a:r>
              <a:rPr lang="en-US" sz="1200" b="0" i="0" kern="1200" err="1">
                <a:solidFill>
                  <a:schemeClr val="tx1"/>
                </a:solidFill>
                <a:effectLst/>
                <a:latin typeface="+mn-lt"/>
                <a:ea typeface="+mn-ea"/>
                <a:cs typeface="+mn-cs"/>
              </a:rPr>
              <a:t>Plebani</a:t>
            </a:r>
            <a:r>
              <a:rPr lang="en-US" sz="1200" b="0" i="0" kern="1200">
                <a:solidFill>
                  <a:schemeClr val="tx1"/>
                </a:solidFill>
                <a:effectLst/>
                <a:latin typeface="+mn-lt"/>
                <a:ea typeface="+mn-ea"/>
                <a:cs typeface="+mn-cs"/>
              </a:rPr>
              <a:t>, M., &amp; Lippi, G. (2020). Lactate dehydrogenase levels predict coronavirus disease 2019 (COVID-19) severity and mortality: A pooled analysis. </a:t>
            </a:r>
            <a:r>
              <a:rPr lang="en-US" sz="1200" b="0" i="1" kern="1200">
                <a:solidFill>
                  <a:schemeClr val="tx1"/>
                </a:solidFill>
                <a:effectLst/>
                <a:latin typeface="+mn-lt"/>
                <a:ea typeface="+mn-ea"/>
                <a:cs typeface="+mn-cs"/>
              </a:rPr>
              <a:t>The American journal of emergency medicine</a:t>
            </a:r>
            <a:r>
              <a:rPr lang="en-US" sz="1200" b="0" i="0" kern="1200">
                <a:solidFill>
                  <a:schemeClr val="tx1"/>
                </a:solidFill>
                <a:effectLst/>
                <a:latin typeface="+mn-lt"/>
                <a:ea typeface="+mn-ea"/>
                <a:cs typeface="+mn-cs"/>
              </a:rPr>
              <a:t>, </a:t>
            </a:r>
            <a:r>
              <a:rPr lang="en-US" sz="1200" b="0" i="1" kern="1200">
                <a:solidFill>
                  <a:schemeClr val="tx1"/>
                </a:solidFill>
                <a:effectLst/>
                <a:latin typeface="+mn-lt"/>
                <a:ea typeface="+mn-ea"/>
                <a:cs typeface="+mn-cs"/>
              </a:rPr>
              <a:t>38</a:t>
            </a:r>
            <a:r>
              <a:rPr lang="en-US" sz="1200" b="0" i="0" kern="1200">
                <a:solidFill>
                  <a:schemeClr val="tx1"/>
                </a:solidFill>
                <a:effectLst/>
                <a:latin typeface="+mn-lt"/>
                <a:ea typeface="+mn-ea"/>
                <a:cs typeface="+mn-cs"/>
              </a:rPr>
              <a:t>(9), 1722–1726. Advance online publication. https://doi.org/10.1016/j.ajem.2020.05.073)</a:t>
            </a:r>
            <a:endParaRPr lang="en-US"/>
          </a:p>
          <a:p>
            <a:endParaRPr lang="en-US"/>
          </a:p>
          <a:p>
            <a:endParaRPr lang="en-US"/>
          </a:p>
          <a:p>
            <a:r>
              <a:rPr lang="en-US" sz="1200" b="0" i="0" kern="1200">
                <a:solidFill>
                  <a:schemeClr val="tx1"/>
                </a:solidFill>
                <a:effectLst/>
                <a:latin typeface="+mn-lt"/>
                <a:ea typeface="+mn-ea"/>
                <a:cs typeface="+mn-cs"/>
              </a:rPr>
              <a:t>pH (7.35-7.45)</a:t>
            </a:r>
          </a:p>
          <a:p>
            <a:r>
              <a:rPr lang="en-US" sz="1200" b="0" i="0" kern="1200">
                <a:solidFill>
                  <a:schemeClr val="tx1"/>
                </a:solidFill>
                <a:effectLst/>
                <a:latin typeface="+mn-lt"/>
                <a:ea typeface="+mn-ea"/>
                <a:cs typeface="+mn-cs"/>
              </a:rPr>
              <a:t>PaO2 (75-100 mmHg)</a:t>
            </a:r>
          </a:p>
          <a:p>
            <a:r>
              <a:rPr lang="en-US" sz="1200" b="0" i="0" kern="1200">
                <a:solidFill>
                  <a:schemeClr val="tx1"/>
                </a:solidFill>
                <a:effectLst/>
                <a:latin typeface="+mn-lt"/>
                <a:ea typeface="+mn-ea"/>
                <a:cs typeface="+mn-cs"/>
              </a:rPr>
              <a:t>PaCO2 (35-45 mmHg)</a:t>
            </a:r>
          </a:p>
          <a:p>
            <a:r>
              <a:rPr lang="en-US" sz="1200" b="0" i="0" kern="1200">
                <a:solidFill>
                  <a:schemeClr val="tx1"/>
                </a:solidFill>
                <a:effectLst/>
                <a:latin typeface="+mn-lt"/>
                <a:ea typeface="+mn-ea"/>
                <a:cs typeface="+mn-cs"/>
              </a:rPr>
              <a:t>HCO3 (22-26 </a:t>
            </a:r>
            <a:r>
              <a:rPr lang="en-US" sz="1200" b="0" i="0" kern="1200" err="1">
                <a:solidFill>
                  <a:schemeClr val="tx1"/>
                </a:solidFill>
                <a:effectLst/>
                <a:latin typeface="+mn-lt"/>
                <a:ea typeface="+mn-ea"/>
                <a:cs typeface="+mn-cs"/>
              </a:rPr>
              <a:t>meq</a:t>
            </a:r>
            <a:r>
              <a:rPr lang="en-US" sz="1200" b="0" i="0" kern="1200">
                <a:solidFill>
                  <a:schemeClr val="tx1"/>
                </a:solidFill>
                <a:effectLst/>
                <a:latin typeface="+mn-lt"/>
                <a:ea typeface="+mn-ea"/>
                <a:cs typeface="+mn-cs"/>
              </a:rPr>
              <a:t>/L)</a:t>
            </a:r>
          </a:p>
          <a:p>
            <a:r>
              <a:rPr lang="en-US" sz="1200" b="0" i="0" kern="1200">
                <a:solidFill>
                  <a:schemeClr val="tx1"/>
                </a:solidFill>
                <a:effectLst/>
                <a:latin typeface="+mn-lt"/>
                <a:ea typeface="+mn-ea"/>
                <a:cs typeface="+mn-cs"/>
              </a:rPr>
              <a:t>Base excess/deficit (-4 to +2)</a:t>
            </a:r>
          </a:p>
          <a:p>
            <a:r>
              <a:rPr lang="en-US" sz="1200" b="0" i="0" kern="1200">
                <a:solidFill>
                  <a:schemeClr val="tx1"/>
                </a:solidFill>
                <a:effectLst/>
                <a:latin typeface="+mn-lt"/>
                <a:ea typeface="+mn-ea"/>
                <a:cs typeface="+mn-cs"/>
              </a:rPr>
              <a:t>SaO2 (95-100%)</a:t>
            </a:r>
          </a:p>
          <a:p>
            <a:endParaRPr lang="en-US"/>
          </a:p>
          <a:p>
            <a:r>
              <a:rPr lang="en-US" sz="1200" b="0" i="0" kern="1200">
                <a:solidFill>
                  <a:schemeClr val="tx1"/>
                </a:solidFill>
                <a:effectLst/>
                <a:latin typeface="+mn-lt"/>
                <a:ea typeface="+mn-ea"/>
                <a:cs typeface="+mn-cs"/>
              </a:rPr>
              <a:t>pH = </a:t>
            </a:r>
            <a:r>
              <a:rPr lang="en-US" sz="1200" b="0" i="1" kern="1200">
                <a:solidFill>
                  <a:schemeClr val="tx1"/>
                </a:solidFill>
                <a:effectLst/>
                <a:latin typeface="+mn-lt"/>
                <a:ea typeface="+mn-ea"/>
                <a:cs typeface="+mn-cs"/>
              </a:rPr>
              <a:t>measured</a:t>
            </a:r>
            <a:r>
              <a:rPr lang="en-US" sz="1200" b="0" i="0" kern="1200">
                <a:solidFill>
                  <a:schemeClr val="tx1"/>
                </a:solidFill>
                <a:effectLst/>
                <a:latin typeface="+mn-lt"/>
                <a:ea typeface="+mn-ea"/>
                <a:cs typeface="+mn-cs"/>
              </a:rPr>
              <a:t> acid-base balance of the blood</a:t>
            </a:r>
          </a:p>
          <a:p>
            <a:r>
              <a:rPr lang="en-US" sz="1200" b="0" i="0" kern="1200">
                <a:solidFill>
                  <a:schemeClr val="tx1"/>
                </a:solidFill>
                <a:effectLst/>
                <a:latin typeface="+mn-lt"/>
                <a:ea typeface="+mn-ea"/>
                <a:cs typeface="+mn-cs"/>
              </a:rPr>
              <a:t>PaO2 = </a:t>
            </a:r>
            <a:r>
              <a:rPr lang="en-US" sz="1200" b="0" i="1" kern="1200">
                <a:solidFill>
                  <a:schemeClr val="tx1"/>
                </a:solidFill>
                <a:effectLst/>
                <a:latin typeface="+mn-lt"/>
                <a:ea typeface="+mn-ea"/>
                <a:cs typeface="+mn-cs"/>
              </a:rPr>
              <a:t>measured the </a:t>
            </a:r>
            <a:r>
              <a:rPr lang="en-US" sz="1200" b="0" i="0" kern="1200">
                <a:solidFill>
                  <a:schemeClr val="tx1"/>
                </a:solidFill>
                <a:effectLst/>
                <a:latin typeface="+mn-lt"/>
                <a:ea typeface="+mn-ea"/>
                <a:cs typeface="+mn-cs"/>
              </a:rPr>
              <a:t>partial pressure of oxygen in arterial blood</a:t>
            </a:r>
          </a:p>
          <a:p>
            <a:r>
              <a:rPr lang="en-US" sz="1200" b="0" i="0" kern="1200">
                <a:solidFill>
                  <a:schemeClr val="tx1"/>
                </a:solidFill>
                <a:effectLst/>
                <a:latin typeface="+mn-lt"/>
                <a:ea typeface="+mn-ea"/>
                <a:cs typeface="+mn-cs"/>
              </a:rPr>
              <a:t>PaCO2 =</a:t>
            </a:r>
            <a:r>
              <a:rPr lang="en-US" sz="1200" b="0" i="1" kern="1200">
                <a:solidFill>
                  <a:schemeClr val="tx1"/>
                </a:solidFill>
                <a:effectLst/>
                <a:latin typeface="+mn-lt"/>
                <a:ea typeface="+mn-ea"/>
                <a:cs typeface="+mn-cs"/>
              </a:rPr>
              <a:t> measured</a:t>
            </a:r>
            <a:r>
              <a:rPr lang="en-US" sz="1200" b="0" i="0" kern="1200">
                <a:solidFill>
                  <a:schemeClr val="tx1"/>
                </a:solidFill>
                <a:effectLst/>
                <a:latin typeface="+mn-lt"/>
                <a:ea typeface="+mn-ea"/>
                <a:cs typeface="+mn-cs"/>
              </a:rPr>
              <a:t> the partial pressure of carbon dioxide in arterial blood</a:t>
            </a:r>
          </a:p>
          <a:p>
            <a:r>
              <a:rPr lang="en-US" sz="1200" b="0" i="0" kern="1200">
                <a:solidFill>
                  <a:schemeClr val="tx1"/>
                </a:solidFill>
                <a:effectLst/>
                <a:latin typeface="+mn-lt"/>
                <a:ea typeface="+mn-ea"/>
                <a:cs typeface="+mn-cs"/>
              </a:rPr>
              <a:t>HCO3 = </a:t>
            </a:r>
            <a:r>
              <a:rPr lang="en-US" sz="1200" b="0" i="1" kern="1200">
                <a:solidFill>
                  <a:schemeClr val="tx1"/>
                </a:solidFill>
                <a:effectLst/>
                <a:latin typeface="+mn-lt"/>
                <a:ea typeface="+mn-ea"/>
                <a:cs typeface="+mn-cs"/>
              </a:rPr>
              <a:t>calculated </a:t>
            </a:r>
            <a:r>
              <a:rPr lang="en-US" sz="1200" b="0" i="0" kern="1200">
                <a:solidFill>
                  <a:schemeClr val="tx1"/>
                </a:solidFill>
                <a:effectLst/>
                <a:latin typeface="+mn-lt"/>
                <a:ea typeface="+mn-ea"/>
                <a:cs typeface="+mn-cs"/>
              </a:rPr>
              <a:t>concentration of bicarbonate in arterial blood</a:t>
            </a:r>
          </a:p>
          <a:p>
            <a:r>
              <a:rPr lang="en-US" sz="1200" b="0" i="0" kern="1200">
                <a:solidFill>
                  <a:schemeClr val="tx1"/>
                </a:solidFill>
                <a:effectLst/>
                <a:latin typeface="+mn-lt"/>
                <a:ea typeface="+mn-ea"/>
                <a:cs typeface="+mn-cs"/>
              </a:rPr>
              <a:t>Base excess/deficit = </a:t>
            </a:r>
            <a:r>
              <a:rPr lang="en-US" sz="1200" b="0" i="1" kern="1200">
                <a:solidFill>
                  <a:schemeClr val="tx1"/>
                </a:solidFill>
                <a:effectLst/>
                <a:latin typeface="+mn-lt"/>
                <a:ea typeface="+mn-ea"/>
                <a:cs typeface="+mn-cs"/>
              </a:rPr>
              <a:t>calculated </a:t>
            </a:r>
            <a:r>
              <a:rPr lang="en-US" sz="1200" b="0" i="0" kern="1200">
                <a:solidFill>
                  <a:schemeClr val="tx1"/>
                </a:solidFill>
                <a:effectLst/>
                <a:latin typeface="+mn-lt"/>
                <a:ea typeface="+mn-ea"/>
                <a:cs typeface="+mn-cs"/>
              </a:rPr>
              <a:t>relative excess or deficit of base in arterial blood</a:t>
            </a:r>
          </a:p>
          <a:p>
            <a:r>
              <a:rPr lang="en-US" sz="1200" b="0" i="0" kern="1200">
                <a:solidFill>
                  <a:schemeClr val="tx1"/>
                </a:solidFill>
                <a:effectLst/>
                <a:latin typeface="+mn-lt"/>
                <a:ea typeface="+mn-ea"/>
                <a:cs typeface="+mn-cs"/>
              </a:rPr>
              <a:t>SaO2 =</a:t>
            </a:r>
            <a:r>
              <a:rPr lang="en-US" sz="1200" b="0" i="1" kern="1200">
                <a:solidFill>
                  <a:schemeClr val="tx1"/>
                </a:solidFill>
                <a:effectLst/>
                <a:latin typeface="+mn-lt"/>
                <a:ea typeface="+mn-ea"/>
                <a:cs typeface="+mn-cs"/>
              </a:rPr>
              <a:t> calculated</a:t>
            </a:r>
            <a:r>
              <a:rPr lang="en-US" sz="1200" b="0" i="0" kern="1200">
                <a:solidFill>
                  <a:schemeClr val="tx1"/>
                </a:solidFill>
                <a:effectLst/>
                <a:latin typeface="+mn-lt"/>
                <a:ea typeface="+mn-ea"/>
                <a:cs typeface="+mn-cs"/>
              </a:rPr>
              <a:t> arterial oxygen saturation unless a co-oximetry is obtained, in which case it is </a:t>
            </a:r>
            <a:r>
              <a:rPr lang="en-US" sz="1200" b="0" i="1" kern="1200">
                <a:solidFill>
                  <a:schemeClr val="tx1"/>
                </a:solidFill>
                <a:effectLst/>
                <a:latin typeface="+mn-lt"/>
                <a:ea typeface="+mn-ea"/>
                <a:cs typeface="+mn-cs"/>
              </a:rPr>
              <a:t>measured</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F2F9D8A-ED33-46FC-ABE7-8F0D063FCFFE}" type="slidenum">
              <a:rPr lang="en-US"/>
              <a:t>12</a:t>
            </a:fld>
            <a:endParaRPr lang="en-US"/>
          </a:p>
        </p:txBody>
      </p:sp>
    </p:spTree>
    <p:extLst>
      <p:ext uri="{BB962C8B-B14F-4D97-AF65-F5344CB8AC3E}">
        <p14:creationId xmlns:p14="http://schemas.microsoft.com/office/powerpoint/2010/main" val="167624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Radiological or x-ray findings common in early Covid-19 patients are a bilateral atypical pneumonia. Patients presenting to the hospital with these signs on radiological films should be treated with a high index of suspicion.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13</a:t>
            </a:fld>
            <a:endParaRPr lang="en-US"/>
          </a:p>
        </p:txBody>
      </p:sp>
    </p:spTree>
    <p:extLst>
      <p:ext uri="{BB962C8B-B14F-4D97-AF65-F5344CB8AC3E}">
        <p14:creationId xmlns:p14="http://schemas.microsoft.com/office/powerpoint/2010/main" val="135154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the initial nursing assessment Mrs. Smith was alert and oriented but anxious. Many Covid-19 patients are worried about not seeing their families again, or about the possibility that they have infected those they love. </a:t>
            </a:r>
          </a:p>
          <a:p>
            <a:endParaRPr lang="en-US"/>
          </a:p>
          <a:p>
            <a:r>
              <a:rPr lang="en-US"/>
              <a:t>Wu Z, McGoogan JM. Characteristics of and Important Lessons From the Coronavirus Disease 2019 (COVID-19) Outbreak in China: Summary of a Report of 72 314 Cases From the Chinese Center for Disease Control and Prevention [published online ahead of print, 2020 Feb 24]. </a:t>
            </a:r>
            <a:r>
              <a:rPr lang="en-US" i="1"/>
              <a:t>JAMA</a:t>
            </a:r>
            <a:r>
              <a:rPr lang="en-US"/>
              <a:t>. 2020;10.1001/jama.2020.2648. doi:10.1001/jama.2020.2648</a:t>
            </a:r>
          </a:p>
          <a:p>
            <a:endParaRPr lang="en-US">
              <a:cs typeface="Calibri"/>
            </a:endParaRPr>
          </a:p>
          <a:p>
            <a:r>
              <a:rPr lang="en-US"/>
              <a:t>Song F, Shi N, Shan F, et al. Emerging Coronavirus 2019-nCoV Pneumonia. Radiology 2020 Feb 6:200274</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14</a:t>
            </a:fld>
            <a:endParaRPr lang="en-US"/>
          </a:p>
        </p:txBody>
      </p:sp>
    </p:spTree>
    <p:extLst>
      <p:ext uri="{BB962C8B-B14F-4D97-AF65-F5344CB8AC3E}">
        <p14:creationId xmlns:p14="http://schemas.microsoft.com/office/powerpoint/2010/main" val="164769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nursing process is used</a:t>
            </a:r>
            <a:r>
              <a:rPr lang="en-US" baseline="0"/>
              <a:t> t guide our nursing assessment, identification of nursing problems, developing and implementing the plan of care, and evaluating the patient’s response to that care and making changes to improve the care plan. </a:t>
            </a:r>
            <a:br>
              <a:rPr lang="en-US" baseline="0"/>
            </a:br>
            <a:r>
              <a:rPr lang="en-US" baseline="0"/>
              <a:t>The  nursing process relies on good communication with doctors, nurses and other team members in order to provide high quality person-centered, individualized care.</a:t>
            </a:r>
            <a:endParaRPr lang="en-US"/>
          </a:p>
        </p:txBody>
      </p:sp>
      <p:sp>
        <p:nvSpPr>
          <p:cNvPr id="4" name="Slide Number Placeholder 3"/>
          <p:cNvSpPr>
            <a:spLocks noGrp="1"/>
          </p:cNvSpPr>
          <p:nvPr>
            <p:ph type="sldNum" sz="quarter" idx="5"/>
          </p:nvPr>
        </p:nvSpPr>
        <p:spPr/>
        <p:txBody>
          <a:bodyPr/>
          <a:lstStyle/>
          <a:p>
            <a:fld id="{5F2F9D8A-ED33-46FC-ABE7-8F0D063FCFFE}" type="slidenum">
              <a:rPr lang="en-US" smtClean="0"/>
              <a:t>15</a:t>
            </a:fld>
            <a:endParaRPr lang="en-US"/>
          </a:p>
        </p:txBody>
      </p:sp>
    </p:spTree>
    <p:extLst>
      <p:ext uri="{BB962C8B-B14F-4D97-AF65-F5344CB8AC3E}">
        <p14:creationId xmlns:p14="http://schemas.microsoft.com/office/powerpoint/2010/main" val="4293629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Tachycardia is common as a compensatory mechanism in response to hypoxemia. Blood pressure can vary depending on whether the patient is entering a shock-state. Assessment for perfusion to the extremities, capillary refill and palpation of the lower extremities for signs of deep vein thrombosis is necessary. Monitoring, assessments, frequent movements, and attention to medication administration is needed. </a:t>
            </a:r>
          </a:p>
        </p:txBody>
      </p:sp>
      <p:sp>
        <p:nvSpPr>
          <p:cNvPr id="4" name="Slide Number Placeholder 3"/>
          <p:cNvSpPr>
            <a:spLocks noGrp="1"/>
          </p:cNvSpPr>
          <p:nvPr>
            <p:ph type="sldNum" sz="quarter" idx="5"/>
          </p:nvPr>
        </p:nvSpPr>
        <p:spPr/>
        <p:txBody>
          <a:bodyPr/>
          <a:lstStyle/>
          <a:p>
            <a:fld id="{5F2F9D8A-ED33-46FC-ABE7-8F0D063FCFFE}" type="slidenum">
              <a:rPr lang="en-US"/>
              <a:t>16</a:t>
            </a:fld>
            <a:endParaRPr lang="en-US"/>
          </a:p>
        </p:txBody>
      </p:sp>
    </p:spTree>
    <p:extLst>
      <p:ext uri="{BB962C8B-B14F-4D97-AF65-F5344CB8AC3E}">
        <p14:creationId xmlns:p14="http://schemas.microsoft.com/office/powerpoint/2010/main" val="123796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physical examination the patient was noted to show signs of low oxygen levels with a low sp02 (fraction of oxygen-saturated hemoglobin relative to total hemoglobin in the blood) of 62% on room air. The patient was placed on a non-rebreather facemask. She had no current fever, chills headache, vision changes, problems swallowing or chest pain. She had no blood in stool or urine and no rashes, no numbness, tingling or joint pain. </a:t>
            </a:r>
          </a:p>
          <a:p>
            <a:endParaRPr lang="en-US">
              <a:cs typeface="Calibri"/>
            </a:endParaRPr>
          </a:p>
          <a:p>
            <a:r>
              <a:rPr lang="en-US"/>
              <a:t>Nursing assessment points for hypoxemia (low oxygen levels) in the absence of monitoring can include looking for trends or changes in the patients’ ability to speak or finish a sentence. Observing for sweating, retractions, or increased physical work to breath. Anxiety, restlessness and tachycardia can be signs of early hypoxemia. A fragile respiratory status often deteriorates with exertion. Lung sounds are often diminished with rales in the bases. Late signs of decreased oxygenation, or hypoxia, can be bradycardia, confusion, cyanosis, cool clammy skin, diaphoresis (sweating), and mental status changes.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17</a:t>
            </a:fld>
            <a:endParaRPr lang="en-US"/>
          </a:p>
        </p:txBody>
      </p:sp>
    </p:spTree>
    <p:extLst>
      <p:ext uri="{BB962C8B-B14F-4D97-AF65-F5344CB8AC3E}">
        <p14:creationId xmlns:p14="http://schemas.microsoft.com/office/powerpoint/2010/main" val="3235100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We have learned that many COVID-19 patients are able to tolerate much lower sp02 levels, for much longer. The bedside nurse must learn how to change their expectations and allow the patient to be in "happy hypoxemia". The bedside nurse should not get nervous until the work of breathing has changed and is unresolved with rest or minimal intervention. One intervention to improve oxygenation the nurse can promote is self-</a:t>
            </a:r>
            <a:r>
              <a:rPr lang="en" err="1"/>
              <a:t>proning</a:t>
            </a:r>
            <a:r>
              <a:rPr lang="en"/>
              <a:t>.</a:t>
            </a:r>
            <a:endParaRPr lang="en-US"/>
          </a:p>
          <a:p>
            <a:endParaRPr lang="en"/>
          </a:p>
          <a:p>
            <a:r>
              <a:rPr lang="en-US"/>
              <a:t> We are going to look at Cone’s self </a:t>
            </a:r>
            <a:r>
              <a:rPr lang="en-US" err="1"/>
              <a:t>proning</a:t>
            </a:r>
            <a:r>
              <a:rPr lang="en-US"/>
              <a:t> protocol, which was taken from Brigham and Women’s Hospital and Harvard University.</a:t>
            </a:r>
            <a:endParaRPr lang="en-US">
              <a:cs typeface="Calibri"/>
            </a:endParaRPr>
          </a:p>
          <a:p>
            <a:endParaRPr lang="en-US">
              <a:cs typeface="Calibri"/>
            </a:endParaRPr>
          </a:p>
          <a:p>
            <a:r>
              <a:rPr lang="en"/>
              <a:t>Patients are eligible for self-</a:t>
            </a:r>
            <a:r>
              <a:rPr lang="en" err="1"/>
              <a:t>proning</a:t>
            </a:r>
            <a:r>
              <a:rPr lang="en"/>
              <a:t> only if they are stable or as a "rescue" for those who have escalating supplemental O2 requirements. Multidisciplinary discussion is required with provider, RT, and RN. The patient must be able to move independently and have the cognitive and physical status to supinate (roll back to their back) themselves if they become uncomfortable. This includes the ability to prone/supinate while safely managing their supplemental oxygen, IV tubing, SpO2 monitor and other leads and attachments (within reason).</a:t>
            </a:r>
            <a:endParaRPr lang="en-US"/>
          </a:p>
          <a:p>
            <a:r>
              <a:rPr lang="en"/>
              <a:t>Contraindications to </a:t>
            </a:r>
            <a:r>
              <a:rPr lang="en" err="1"/>
              <a:t>proning</a:t>
            </a:r>
            <a:r>
              <a:rPr lang="en"/>
              <a:t> include the inability to independently supinate or pronate safely, an imminent risk of intubation, a spinal instability, facial or pelvic fractures, open chest, abdomen, or unstable chest wall.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18</a:t>
            </a:fld>
            <a:endParaRPr lang="en-US"/>
          </a:p>
        </p:txBody>
      </p:sp>
    </p:spTree>
    <p:extLst>
      <p:ext uri="{BB962C8B-B14F-4D97-AF65-F5344CB8AC3E}">
        <p14:creationId xmlns:p14="http://schemas.microsoft.com/office/powerpoint/2010/main" val="3100723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Ideally, we are </a:t>
            </a:r>
            <a:r>
              <a:rPr lang="en" err="1"/>
              <a:t>proning</a:t>
            </a:r>
            <a:r>
              <a:rPr lang="en"/>
              <a:t> patients for 16 hours a day. Though, the patient may choose to stop self-</a:t>
            </a:r>
            <a:r>
              <a:rPr lang="en" err="1"/>
              <a:t>proning</a:t>
            </a:r>
            <a:r>
              <a:rPr lang="en"/>
              <a:t> at any time. The nurse can work with the patient in order to provide education. If intubation is within a patient’s goals of care, consider ceasing </a:t>
            </a:r>
            <a:r>
              <a:rPr lang="en" err="1"/>
              <a:t>proning</a:t>
            </a:r>
            <a:r>
              <a:rPr lang="en"/>
              <a:t> if the patient has an escalating oxygen requirement leading to concern for intubation. Self-</a:t>
            </a:r>
            <a:r>
              <a:rPr lang="en" err="1"/>
              <a:t>proning</a:t>
            </a:r>
            <a:r>
              <a:rPr lang="en"/>
              <a:t> can be done while on Venturi mask or Non-Rebreathing Mask (NRB) with multi-disciplinary discussion for safety.</a:t>
            </a:r>
            <a:endParaRPr lang="en-US"/>
          </a:p>
          <a:p>
            <a:endParaRPr lang="en"/>
          </a:p>
          <a:p>
            <a:r>
              <a:rPr lang="en-US"/>
              <a:t>The nurse should document prone/supine with every vital signs check and a subjective assessment of their work of breathing, respiratory rate, Sp02 (ABG not required), oxygen device and flow rates. The goal or these assessments are to identify which patients respond to this treatment using objective and subjective criteria.</a:t>
            </a:r>
            <a:endParaRPr lang="en-US">
              <a:cs typeface="Calibri"/>
            </a:endParaRPr>
          </a:p>
          <a:p>
            <a:r>
              <a:rPr lang="en-US"/>
              <a:t>The nurse should encourage the patient to prone for 16 hours a day, but this can be done in achievable goals, like 1-2 hours at a time.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19</a:t>
            </a:fld>
            <a:endParaRPr lang="en-US"/>
          </a:p>
        </p:txBody>
      </p:sp>
    </p:spTree>
    <p:extLst>
      <p:ext uri="{BB962C8B-B14F-4D97-AF65-F5344CB8AC3E}">
        <p14:creationId xmlns:p14="http://schemas.microsoft.com/office/powerpoint/2010/main" val="357313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is very excited to get to share with you the nursing practices that were developed and utilized to care for Covid-19 patients in the United States.  Included in this presentation we will discuss nursing interventions, medication and oxygen usage, personal protective equipment, hygiene and safety to care patients with COVID-19.  </a:t>
            </a:r>
          </a:p>
          <a:p>
            <a:r>
              <a:rPr lang="en-US"/>
              <a:t>The objectives of this case study is to provide an example of how we use the nursing process to complete a nursing assessment, and develop the plan of care for the patient with COVID 19. We will also describe how we continue to assess the patient and make changes in the plan of care based on changes in the patient’s condition.</a:t>
            </a:r>
          </a:p>
        </p:txBody>
      </p:sp>
      <p:sp>
        <p:nvSpPr>
          <p:cNvPr id="4" name="Slide Number Placeholder 3"/>
          <p:cNvSpPr>
            <a:spLocks noGrp="1"/>
          </p:cNvSpPr>
          <p:nvPr>
            <p:ph type="sldNum" sz="quarter" idx="5"/>
          </p:nvPr>
        </p:nvSpPr>
        <p:spPr/>
        <p:txBody>
          <a:bodyPr/>
          <a:lstStyle/>
          <a:p>
            <a:fld id="{5F2F9D8A-ED33-46FC-ABE7-8F0D063FCFFE}" type="slidenum">
              <a:rPr lang="en-US"/>
              <a:t>2</a:t>
            </a:fld>
            <a:endParaRPr lang="en-US"/>
          </a:p>
        </p:txBody>
      </p:sp>
    </p:spTree>
    <p:extLst>
      <p:ext uri="{BB962C8B-B14F-4D97-AF65-F5344CB8AC3E}">
        <p14:creationId xmlns:p14="http://schemas.microsoft.com/office/powerpoint/2010/main" val="1571073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Proning</a:t>
            </a:r>
            <a:r>
              <a:rPr lang="en-US"/>
              <a:t> is thought to provide physiologic benefits for patients with COVID-19 infection. </a:t>
            </a:r>
            <a:r>
              <a:rPr lang="en-US" err="1"/>
              <a:t>Proning</a:t>
            </a:r>
            <a:r>
              <a:rPr lang="en-US"/>
              <a:t> improves recruitment of alveoli in dependent areas of the lungs and may improve perfusion to ventilated areas, improving V/Q mismatching. Typically, </a:t>
            </a:r>
            <a:r>
              <a:rPr lang="en-US" err="1"/>
              <a:t>proning</a:t>
            </a:r>
            <a:r>
              <a:rPr lang="en-US"/>
              <a:t> is used in ventilated ICU patients, however the same benefits may accrue to non-ventilated patients.</a:t>
            </a:r>
            <a:endParaRPr lang="en-US" err="1">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20</a:t>
            </a:fld>
            <a:endParaRPr lang="en-US"/>
          </a:p>
        </p:txBody>
      </p:sp>
    </p:spTree>
    <p:extLst>
      <p:ext uri="{BB962C8B-B14F-4D97-AF65-F5344CB8AC3E}">
        <p14:creationId xmlns:p14="http://schemas.microsoft.com/office/powerpoint/2010/main" val="259058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In order to properly prone, the nurse should have the patient lay on their abdomen (arms at sides or in "swimmer" position). If a patient is unable to tolerate, they may rotate to lateral decubitus or partially position to the side (in between </a:t>
            </a:r>
            <a:r>
              <a:rPr lang="en" err="1"/>
              <a:t>proning</a:t>
            </a:r>
            <a:r>
              <a:rPr lang="en"/>
              <a:t> and lateral decubitus) using pillows or waffle cushioning as needed. Ideally the patient should be fully </a:t>
            </a:r>
            <a:r>
              <a:rPr lang="en" err="1"/>
              <a:t>proned</a:t>
            </a:r>
            <a:r>
              <a:rPr lang="en"/>
              <a:t> rather than on the side as there is currently no data about whether side positioning is beneficial.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21</a:t>
            </a:fld>
            <a:endParaRPr lang="en-US"/>
          </a:p>
        </p:txBody>
      </p:sp>
    </p:spTree>
    <p:extLst>
      <p:ext uri="{BB962C8B-B14F-4D97-AF65-F5344CB8AC3E}">
        <p14:creationId xmlns:p14="http://schemas.microsoft.com/office/powerpoint/2010/main" val="2783350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Frequent </a:t>
            </a:r>
            <a:r>
              <a:rPr lang="en" err="1"/>
              <a:t>proning</a:t>
            </a:r>
            <a:r>
              <a:rPr lang="en"/>
              <a:t> and paralytic use has led to patient deconditioning and the opportunity for skin breakdown in many patients. This is unavoidable in some circumstances. However, there are a number of interventions the nurse can take. We can place protective padded dressings on bony prominences before </a:t>
            </a:r>
            <a:r>
              <a:rPr lang="en" err="1"/>
              <a:t>proning</a:t>
            </a:r>
            <a:r>
              <a:rPr lang="en"/>
              <a:t> patients. We turn the head and body of patients every two hours. We turn immobile patients off pressure spots every 2 hours. We promptly clean incontinent patients and utilize sacral pads.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22</a:t>
            </a:fld>
            <a:endParaRPr lang="en-US"/>
          </a:p>
        </p:txBody>
      </p:sp>
    </p:spTree>
    <p:extLst>
      <p:ext uri="{BB962C8B-B14F-4D97-AF65-F5344CB8AC3E}">
        <p14:creationId xmlns:p14="http://schemas.microsoft.com/office/powerpoint/2010/main" val="4014050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important for the nurse to be able to assess for mental status changes. Low oxygenation increases the risk for delirium and can be an important indicator that someone is at risk for going into acute respiratory failure. </a:t>
            </a:r>
            <a:r>
              <a:rPr lang="en"/>
              <a:t>Covid-19 patients have a prolonged length of stay in the hospital and longer duration of mechanical ventilation and sedation. This can cause changes in cognition and perceptual disturbances, otherwise known as delirium. Delirium is associated with decreased survival and increased cognitive dysfunction. Some of the preventative measures we take at Cone Green Valley hospital to reduce delirium are decreasing sedative use when appropriate; We encourage meaningful interactions and natural lighting during daytime hours. Activities, such as reading, music, or puzzles to keep patients engaged.</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23</a:t>
            </a:fld>
            <a:endParaRPr lang="en-US"/>
          </a:p>
        </p:txBody>
      </p:sp>
    </p:spTree>
    <p:extLst>
      <p:ext uri="{BB962C8B-B14F-4D97-AF65-F5344CB8AC3E}">
        <p14:creationId xmlns:p14="http://schemas.microsoft.com/office/powerpoint/2010/main" val="1722566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Complications from Covid-19 can be fatal. Early and effective identification and treatment of organ failure, fluid overload, sepsis, pneumonia or other healthcare associated infections are paramount. Kidney failure and gastrointestinal symptoms are common. The nurse should monitor and frequently assess for signs of dehydration, diarrhea, constipation, or kidney failure. Diuretics are frequently used to decrease the fluid buildup at the site of gas exchange in the lungs.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24</a:t>
            </a:fld>
            <a:endParaRPr lang="en-US"/>
          </a:p>
        </p:txBody>
      </p:sp>
    </p:spTree>
    <p:extLst>
      <p:ext uri="{BB962C8B-B14F-4D97-AF65-F5344CB8AC3E}">
        <p14:creationId xmlns:p14="http://schemas.microsoft.com/office/powerpoint/2010/main" val="2500754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Fluid imbalances are common in Covid-19 patients. Increased permeability of the membranes in the lungs can cause fluid buildup and poor gas exchange, worsening hypoxemia. Decreased intake and increased metabolic states (as in sepsis or fever) can worsen dehydration. The nurse should monitor for all of these complications and take steps to increase intake, decrease fever, and/or advocate for medication changes. </a:t>
            </a:r>
          </a:p>
        </p:txBody>
      </p:sp>
      <p:sp>
        <p:nvSpPr>
          <p:cNvPr id="4" name="Slide Number Placeholder 3"/>
          <p:cNvSpPr>
            <a:spLocks noGrp="1"/>
          </p:cNvSpPr>
          <p:nvPr>
            <p:ph type="sldNum" sz="quarter" idx="5"/>
          </p:nvPr>
        </p:nvSpPr>
        <p:spPr/>
        <p:txBody>
          <a:bodyPr/>
          <a:lstStyle/>
          <a:p>
            <a:fld id="{5F2F9D8A-ED33-46FC-ABE7-8F0D063FCFFE}" type="slidenum">
              <a:rPr lang="en-US"/>
              <a:t>25</a:t>
            </a:fld>
            <a:endParaRPr lang="en-US"/>
          </a:p>
        </p:txBody>
      </p:sp>
    </p:spTree>
    <p:extLst>
      <p:ext uri="{BB962C8B-B14F-4D97-AF65-F5344CB8AC3E}">
        <p14:creationId xmlns:p14="http://schemas.microsoft.com/office/powerpoint/2010/main" val="782930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nurse should be mindful of the importance of mobility and movement, but also that hypoxemia is common and can be tolerated within reason in Covid-19 patients. Allowing for "happy hypoxemia" is a strategy to prevent invasive ventilation, improve mobility and decrease the likelihood for complications from decreased mobility such as development of a secondary pneumonia.  </a:t>
            </a:r>
          </a:p>
        </p:txBody>
      </p:sp>
      <p:sp>
        <p:nvSpPr>
          <p:cNvPr id="4" name="Slide Number Placeholder 3"/>
          <p:cNvSpPr>
            <a:spLocks noGrp="1"/>
          </p:cNvSpPr>
          <p:nvPr>
            <p:ph type="sldNum" sz="quarter" idx="5"/>
          </p:nvPr>
        </p:nvSpPr>
        <p:spPr/>
        <p:txBody>
          <a:bodyPr/>
          <a:lstStyle/>
          <a:p>
            <a:fld id="{5F2F9D8A-ED33-46FC-ABE7-8F0D063FCFFE}" type="slidenum">
              <a:rPr lang="en-US"/>
              <a:t>26</a:t>
            </a:fld>
            <a:endParaRPr lang="en-US"/>
          </a:p>
        </p:txBody>
      </p:sp>
    </p:spTree>
    <p:extLst>
      <p:ext uri="{BB962C8B-B14F-4D97-AF65-F5344CB8AC3E}">
        <p14:creationId xmlns:p14="http://schemas.microsoft.com/office/powerpoint/2010/main" val="49732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Post traumatic stress disorder can develop after a terrifying or traumatic event. In the case of Covid-19 this is of particular concern for patients who have a prolonged length of stay in an intensive care environment. Preventative efforts we utilize are journaling and daily connection with family via video chat. </a:t>
            </a:r>
            <a:endParaRPr lang="en-US"/>
          </a:p>
          <a:p>
            <a:endParaRPr lang="en">
              <a:cs typeface="Calibri"/>
            </a:endParaRPr>
          </a:p>
          <a:p>
            <a:r>
              <a:rPr lang="en"/>
              <a:t>This is a photograph of Mr. Thomas, one of our patients who was inpatient nearly 60 days. He had ARDS, was intubated, sedated, </a:t>
            </a:r>
            <a:r>
              <a:rPr lang="en" err="1"/>
              <a:t>proned</a:t>
            </a:r>
            <a:r>
              <a:rPr lang="en"/>
              <a:t> and paralyzed for many days. Our staff and his family were extremely guarded about his ability to survive his course of illness with Covid-19. He ultimately was able to recover enough to undergo a tracheostomy. His daughter was married during his time inpatient and he was able to attend via video conference. We were able to move him to a </a:t>
            </a:r>
            <a:r>
              <a:rPr lang="en" err="1"/>
              <a:t>passey</a:t>
            </a:r>
            <a:r>
              <a:rPr lang="en"/>
              <a:t> </a:t>
            </a:r>
            <a:r>
              <a:rPr lang="en" err="1"/>
              <a:t>muir</a:t>
            </a:r>
            <a:r>
              <a:rPr lang="en"/>
              <a:t> valve so he could speak at her wedding. These kinds of interactions are extremely important to both patients and staff as we process the impact of Covid-19. Reducing the feelings of isolation and fear can go a long way in preventing post-traumatic stress disorders. </a:t>
            </a:r>
            <a:endParaRPr lang="en">
              <a:cs typeface="Calibri"/>
            </a:endParaRPr>
          </a:p>
          <a:p>
            <a:endParaRPr lang="en">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27</a:t>
            </a:fld>
            <a:endParaRPr lang="en-US"/>
          </a:p>
        </p:txBody>
      </p:sp>
    </p:spTree>
    <p:extLst>
      <p:ext uri="{BB962C8B-B14F-4D97-AF65-F5344CB8AC3E}">
        <p14:creationId xmlns:p14="http://schemas.microsoft.com/office/powerpoint/2010/main" val="2535175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of the complications that can require more intensive</a:t>
            </a:r>
            <a:r>
              <a:rPr lang="en-US" baseline="0"/>
              <a:t> medical and nursing interventions</a:t>
            </a:r>
            <a:r>
              <a:rPr lang="en-US"/>
              <a:t> The biggest concern with Covid-19 is </a:t>
            </a:r>
            <a:r>
              <a:rPr lang="en"/>
              <a:t>Acute respiratory distress syndrome or ARDS. This is an inflammatory lung condition which can result from a variety of intrapulmonary and extrapulmonary causes such as a viral infection like COVID-19 or influenza, trauma, aspiration, chemical or smoke inhalation, or certain medical procedures. In ARDS the lungs sustain extensive damage which causes blood and plasma to build up in the lungs and diminishes the body’s ability to oxygenate or ventilate. Blood oxygen levels can become dangerously low, therefore ARDS is typically considered a medical emergency. </a:t>
            </a:r>
            <a:endParaRPr lang="en-US"/>
          </a:p>
          <a:p>
            <a:endParaRPr lang="en">
              <a:cs typeface="Calibri"/>
            </a:endParaRPr>
          </a:p>
          <a:p>
            <a:r>
              <a:rPr lang="en">
                <a:cs typeface="Calibri"/>
              </a:rPr>
              <a:t>Delirium and falls are a concern with low oxygen levels. </a:t>
            </a:r>
          </a:p>
          <a:p>
            <a:endParaRPr lang="en">
              <a:cs typeface="Calibri"/>
            </a:endParaRPr>
          </a:p>
          <a:p>
            <a:r>
              <a:rPr lang="en">
                <a:cs typeface="Calibri"/>
              </a:rPr>
              <a:t>Covid-19 patients are hypercoagulable and are at risk for deep vein thrombosis, pulmonary </a:t>
            </a:r>
            <a:r>
              <a:rPr lang="en" err="1">
                <a:cs typeface="Calibri"/>
              </a:rPr>
              <a:t>embolis</a:t>
            </a:r>
            <a:r>
              <a:rPr lang="en">
                <a:cs typeface="Calibri"/>
              </a:rPr>
              <a:t> and stroke. </a:t>
            </a:r>
          </a:p>
          <a:p>
            <a:endParaRPr lang="en">
              <a:cs typeface="Calibri"/>
            </a:endParaRPr>
          </a:p>
          <a:p>
            <a:r>
              <a:rPr lang="en">
                <a:cs typeface="Calibri"/>
              </a:rPr>
              <a:t>Rates of co-infections, such as superimposed bacterial pneumonias, and sepsis are common in Covid-19 patients. The nurse must continually assess for changes in the patient's status. </a:t>
            </a: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smtClean="0"/>
              <a:t>28</a:t>
            </a:fld>
            <a:endParaRPr lang="en-US"/>
          </a:p>
        </p:txBody>
      </p:sp>
    </p:spTree>
    <p:extLst>
      <p:ext uri="{BB962C8B-B14F-4D97-AF65-F5344CB8AC3E}">
        <p14:creationId xmlns:p14="http://schemas.microsoft.com/office/powerpoint/2010/main" val="251929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Recovery is slow with Covid-19 patients. Many will continue to have an apparent restrictive lung disease until healing is complete. Many Covid-19 patients, even those who do not meet the technical definition of ARDS will follow the same disease course</a:t>
            </a:r>
            <a:r>
              <a:rPr lang="en-US"/>
              <a:t> which </a:t>
            </a:r>
            <a:r>
              <a:rPr lang="en"/>
              <a:t>generally includes three phases: There is an exudative phase, which is when there is fluid buildup due to edema and increased permeability of the membranes. The next phase is fibroproliferative phase, where the body is beginning to heal itself. The final phase is a fibrotic phase, which is where the lungs become stiff and difficult to expand. Damaged alveoli continue to malfunction due to fluid buildup or fibrosis. </a:t>
            </a:r>
            <a:endParaRPr lang="en-US">
              <a:cs typeface="Calibri"/>
            </a:endParaRPr>
          </a:p>
          <a:p>
            <a:endParaRPr lang="en-US">
              <a:cs typeface="Calibri"/>
            </a:endParaRPr>
          </a:p>
          <a:p>
            <a:endParaRPr lang="en-US">
              <a:cs typeface="Calibri"/>
            </a:endParaRPr>
          </a:p>
          <a:p>
            <a:endParaRPr lang="en-US" i="1">
              <a:cs typeface="Calibri"/>
            </a:endParaRPr>
          </a:p>
          <a:p>
            <a:endParaRPr lang="en-US" i="1">
              <a:cs typeface="Calibri"/>
            </a:endParaRPr>
          </a:p>
          <a:p>
            <a:r>
              <a:rPr lang="en-US" i="1">
                <a:cs typeface="Calibri"/>
              </a:rPr>
              <a:t>Where did you get the statistic that almost half of patient have kidney damage?</a:t>
            </a:r>
          </a:p>
          <a:p>
            <a:endParaRPr lang="en-US" i="1">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29</a:t>
            </a:fld>
            <a:endParaRPr lang="en-US"/>
          </a:p>
        </p:txBody>
      </p:sp>
    </p:spTree>
    <p:extLst>
      <p:ext uri="{BB962C8B-B14F-4D97-AF65-F5344CB8AC3E}">
        <p14:creationId xmlns:p14="http://schemas.microsoft.com/office/powerpoint/2010/main" val="68316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
              <a:t>First, I want to share with you an overview of Cone Green Valley Hospital. Green Valley is Cone Health’s COVID only hospital. In February of this year Cone Health Women's Hospital was relocated to a new tower at our main campus. The first week of March a decision was made to reopen that hospital campus to care for our community during the COVID pandemic. The sheets were still warm in the building and it was back operational within 5 weeks. This was accomplished thanks to many teams and disciplines that dropped everything to ensure we could provide this much needed service in a safe way. The operational aspect of building a nursing team to support Green Valley was accomplished in two weeks. Green Valley campus has the capacity to care for 116 patients with a crisis capacity of 140. Since the beginning we have discharged more than 800 patients, supported patients and families through the dying process, and welcome approximately 100 staff members daily to support the work that occurs at Green Valley.</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smtClean="0"/>
              <a:t>3</a:t>
            </a:fld>
            <a:endParaRPr lang="en-US"/>
          </a:p>
        </p:txBody>
      </p:sp>
    </p:spTree>
    <p:extLst>
      <p:ext uri="{BB962C8B-B14F-4D97-AF65-F5344CB8AC3E}">
        <p14:creationId xmlns:p14="http://schemas.microsoft.com/office/powerpoint/2010/main" val="2981282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United States, we must have 2 negative tests 1 week apart in order for patients to go to an inpatient rehabilitation or nursing home. Other patients may be discharged to home quarantine after supportive care is no longer required. </a:t>
            </a:r>
          </a:p>
        </p:txBody>
      </p:sp>
      <p:sp>
        <p:nvSpPr>
          <p:cNvPr id="4" name="Slide Number Placeholder 3"/>
          <p:cNvSpPr>
            <a:spLocks noGrp="1"/>
          </p:cNvSpPr>
          <p:nvPr>
            <p:ph type="sldNum" sz="quarter" idx="5"/>
          </p:nvPr>
        </p:nvSpPr>
        <p:spPr/>
        <p:txBody>
          <a:bodyPr/>
          <a:lstStyle/>
          <a:p>
            <a:fld id="{5F2F9D8A-ED33-46FC-ABE7-8F0D063FCFFE}" type="slidenum">
              <a:rPr lang="en-US" smtClean="0"/>
              <a:t>30</a:t>
            </a:fld>
            <a:endParaRPr lang="en-US"/>
          </a:p>
        </p:txBody>
      </p:sp>
    </p:spTree>
    <p:extLst>
      <p:ext uri="{BB962C8B-B14F-4D97-AF65-F5344CB8AC3E}">
        <p14:creationId xmlns:p14="http://schemas.microsoft.com/office/powerpoint/2010/main" val="538764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Mrs</a:t>
            </a:r>
            <a:r>
              <a:rPr lang="en-US" dirty="0">
                <a:cs typeface="Calibri"/>
              </a:rPr>
              <a:t>. Smith returned home with her two adult daughters on oxygen support after a three week stay at inpatient rehab. She continued to be weak for many months and required assistance with activities of daily living. She continues to recover at home</a:t>
            </a:r>
          </a:p>
        </p:txBody>
      </p:sp>
      <p:sp>
        <p:nvSpPr>
          <p:cNvPr id="4" name="Slide Number Placeholder 3"/>
          <p:cNvSpPr>
            <a:spLocks noGrp="1"/>
          </p:cNvSpPr>
          <p:nvPr>
            <p:ph type="sldNum" sz="quarter" idx="5"/>
          </p:nvPr>
        </p:nvSpPr>
        <p:spPr/>
        <p:txBody>
          <a:bodyPr/>
          <a:lstStyle/>
          <a:p>
            <a:fld id="{5F2F9D8A-ED33-46FC-ABE7-8F0D063FCFFE}" type="slidenum">
              <a:rPr lang="en-US" smtClean="0"/>
              <a:t>31</a:t>
            </a:fld>
            <a:endParaRPr lang="en-US"/>
          </a:p>
        </p:txBody>
      </p:sp>
    </p:spTree>
    <p:extLst>
      <p:ext uri="{BB962C8B-B14F-4D97-AF65-F5344CB8AC3E}">
        <p14:creationId xmlns:p14="http://schemas.microsoft.com/office/powerpoint/2010/main" val="2504903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At Cone Green Valley we are so lucky to have an amazing group of volunteer clinical staff that answered the call to serve their community in this way. These are three of our amazing hospitalist physicians. Because of the stressful and often traumatic experience of caring for Covid-19 patients we have found it of the upmost importance to support and encourage our teammates to prevent clinician burnout and post-traumatic stress disorders. Some of the interventions we have taken to reduce stress is debriefing after major events and performing daily huddles and check-ins with staff. Daily communication with families is also a very meaningful activity and can help reduce feelings of helplessness.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32</a:t>
            </a:fld>
            <a:endParaRPr lang="en-US"/>
          </a:p>
        </p:txBody>
      </p:sp>
    </p:spTree>
    <p:extLst>
      <p:ext uri="{BB962C8B-B14F-4D97-AF65-F5344CB8AC3E}">
        <p14:creationId xmlns:p14="http://schemas.microsoft.com/office/powerpoint/2010/main" val="1178756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image is confusing</a:t>
            </a:r>
          </a:p>
        </p:txBody>
      </p:sp>
      <p:sp>
        <p:nvSpPr>
          <p:cNvPr id="4" name="Slide Number Placeholder 3"/>
          <p:cNvSpPr>
            <a:spLocks noGrp="1"/>
          </p:cNvSpPr>
          <p:nvPr>
            <p:ph type="sldNum" sz="quarter" idx="5"/>
          </p:nvPr>
        </p:nvSpPr>
        <p:spPr/>
        <p:txBody>
          <a:bodyPr/>
          <a:lstStyle/>
          <a:p>
            <a:fld id="{5F2F9D8A-ED33-46FC-ABE7-8F0D063FCFFE}" type="slidenum">
              <a:rPr lang="en-US" smtClean="0"/>
              <a:t>33</a:t>
            </a:fld>
            <a:endParaRPr lang="en-US"/>
          </a:p>
        </p:txBody>
      </p:sp>
    </p:spTree>
    <p:extLst>
      <p:ext uri="{BB962C8B-B14F-4D97-AF65-F5344CB8AC3E}">
        <p14:creationId xmlns:p14="http://schemas.microsoft.com/office/powerpoint/2010/main" val="100374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priority from the beginning has been to keep staff safe and to safely care for patients.  For safety, we follow the CDC protective equipment standards.   This includes wearing an N95 mask or CAPR to </a:t>
            </a:r>
            <a:r>
              <a:rPr lang="en"/>
              <a:t>ensure COVID is not breathed in by the staff as they care for patients, along with a face shield, gowns, gloves, and shoe covers. </a:t>
            </a:r>
            <a:r>
              <a:rPr lang="en-US"/>
              <a:t>The CAPR is a respiratory protective device that creates negative pressure when worn. This slide gives a visual overview of the personal protective equipment used at Cone Green Valley Hospital. </a:t>
            </a:r>
            <a:endParaRPr lang="en-US">
              <a:highlight>
                <a:srgbClr val="FFFF00"/>
              </a:highlight>
              <a:cs typeface="Calibri"/>
            </a:endParaRPr>
          </a:p>
          <a:p>
            <a:endParaRPr lang="en-US"/>
          </a:p>
        </p:txBody>
      </p:sp>
      <p:sp>
        <p:nvSpPr>
          <p:cNvPr id="4" name="Slide Number Placeholder 3"/>
          <p:cNvSpPr>
            <a:spLocks noGrp="1"/>
          </p:cNvSpPr>
          <p:nvPr>
            <p:ph type="sldNum" sz="quarter" idx="5"/>
          </p:nvPr>
        </p:nvSpPr>
        <p:spPr/>
        <p:txBody>
          <a:bodyPr/>
          <a:lstStyle/>
          <a:p>
            <a:fld id="{5F2F9D8A-ED33-46FC-ABE7-8F0D063FCFFE}" type="slidenum">
              <a:rPr lang="en-US" smtClean="0"/>
              <a:t>4</a:t>
            </a:fld>
            <a:endParaRPr lang="en-US"/>
          </a:p>
        </p:txBody>
      </p:sp>
    </p:spTree>
    <p:extLst>
      <p:ext uri="{BB962C8B-B14F-4D97-AF65-F5344CB8AC3E}">
        <p14:creationId xmlns:p14="http://schemas.microsoft.com/office/powerpoint/2010/main" val="34888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Caring for patients in an all COVID hospital has required us to find solutions to ensure staff safety.  Opening an all </a:t>
            </a:r>
            <a:r>
              <a:rPr lang="en-US" err="1"/>
              <a:t>covid</a:t>
            </a:r>
            <a:r>
              <a:rPr lang="en-US"/>
              <a:t> hospital was the first solution.  Another solution was</a:t>
            </a:r>
            <a:r>
              <a:rPr lang="en-US" baseline="0"/>
              <a:t> the</a:t>
            </a:r>
            <a:r>
              <a:rPr lang="en-US"/>
              <a:t> extended use personal protective equipment.  Our staff use their protective equipment for extended time periods as they care for patients; however, after each patient interaction they perform hand hygiene and put on clean gloves.  By decreasing the amount of times staff take off dirty equipment we are decreasing the risk of the staff self-contaminating themselves with COVID and increasing time nurses can spend with patients.  Since </a:t>
            </a:r>
            <a:r>
              <a:rPr lang="en-US" err="1"/>
              <a:t>ll</a:t>
            </a:r>
            <a:r>
              <a:rPr lang="en-US"/>
              <a:t> patients at our hospital already have Covid-19,</a:t>
            </a:r>
            <a:r>
              <a:rPr lang="en-US" baseline="0"/>
              <a:t> the risk of transmission of the virus to other patients is not highest priority; preventing transmission to staff remains a priority. </a:t>
            </a:r>
            <a:r>
              <a:rPr lang="en-US"/>
              <a:t>At other hospitals, patients with COVID are on units with other patients who do not have COVID patients.   In those units, nurses are putting on and taking off the protective equipment every time they enter and exit the patient room.  The extended use process at Green Valley allows us to conserve our protective equipment to ensure we continue to have ample supply, continue to keep staff safe, and ensure timely staff response to patients.  Some other creative solutions that we have developed into our practices at Green Valley Campus also include the use of reusable surgical gowns instead of disposable plastic gowns.  The surgical gown comes in various sizes, is longer than the plastic gown, and keeps staff cooler than the plastic gown.  Ensuring staff are safe when they go home to their families is another priority.  We provide our teams with scrubs that they only wear at Green Valley and with an option to shower prior to going home.  Finding creative solutions at Green Valley has involved both clinical and non-clinical staff.  Our environmental facilities team has helped keep temperatures cool so staff do not get</a:t>
            </a:r>
            <a:r>
              <a:rPr lang="en-US" baseline="0"/>
              <a:t> over-heated when wearing the PPE. </a:t>
            </a:r>
            <a:r>
              <a:rPr lang="en-US"/>
              <a:t>  We also us non-clinical staff as observers when nurses ae putting on and taking off PPE to their safety.  We</a:t>
            </a:r>
            <a:r>
              <a:rPr lang="en-US" baseline="0"/>
              <a:t> also </a:t>
            </a:r>
            <a:r>
              <a:rPr lang="en-US"/>
              <a:t>developed a decontamination process for our N-95 masks.  </a:t>
            </a: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5</a:t>
            </a:fld>
            <a:endParaRPr lang="en-US"/>
          </a:p>
        </p:txBody>
      </p:sp>
    </p:spTree>
    <p:extLst>
      <p:ext uri="{BB962C8B-B14F-4D97-AF65-F5344CB8AC3E}">
        <p14:creationId xmlns:p14="http://schemas.microsoft.com/office/powerpoint/2010/main" val="135487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At Cone Green Valley we utilize an Ultraviolent light (UV) decontamination process for our N-95 masks in order to reduce waste and preserve personal protective equipment. Staff members enter the building and pickup their masks prior to starting work. These masks are checked out and a record is kept of how many shifts the team member has used it. The mask is inspected for any damage or soiling that could impact performance. After their shift is complete a check in process is used and these masks are sent for UV decontamination.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6</a:t>
            </a:fld>
            <a:endParaRPr lang="en-US"/>
          </a:p>
        </p:txBody>
      </p:sp>
    </p:spTree>
    <p:extLst>
      <p:ext uri="{BB962C8B-B14F-4D97-AF65-F5344CB8AC3E}">
        <p14:creationId xmlns:p14="http://schemas.microsoft.com/office/powerpoint/2010/main" val="280297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now watch a short video on how to don and doff personal protective gear. </a:t>
            </a:r>
          </a:p>
        </p:txBody>
      </p:sp>
      <p:sp>
        <p:nvSpPr>
          <p:cNvPr id="4" name="Slide Number Placeholder 3"/>
          <p:cNvSpPr>
            <a:spLocks noGrp="1"/>
          </p:cNvSpPr>
          <p:nvPr>
            <p:ph type="sldNum" sz="quarter" idx="5"/>
          </p:nvPr>
        </p:nvSpPr>
        <p:spPr/>
        <p:txBody>
          <a:bodyPr/>
          <a:lstStyle/>
          <a:p>
            <a:fld id="{5F2F9D8A-ED33-46FC-ABE7-8F0D063FCFFE}" type="slidenum">
              <a:rPr lang="en-US"/>
              <a:t>7</a:t>
            </a:fld>
            <a:endParaRPr lang="en-US"/>
          </a:p>
        </p:txBody>
      </p:sp>
    </p:spTree>
    <p:extLst>
      <p:ext uri="{BB962C8B-B14F-4D97-AF65-F5344CB8AC3E}">
        <p14:creationId xmlns:p14="http://schemas.microsoft.com/office/powerpoint/2010/main" val="42459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Now that we have presented a foundational understanding of the environment at our COVID hospital, we will begin to review our case study. </a:t>
            </a:r>
            <a:endParaRPr lang="en-US"/>
          </a:p>
          <a:p>
            <a:endParaRPr lang="en">
              <a:cs typeface="Calibri"/>
            </a:endParaRPr>
          </a:p>
          <a:p>
            <a:r>
              <a:rPr lang="en"/>
              <a:t>A 62-year-old female presented to the emergency room complaining of shortness of breath. Her shortness of breath had worsened over the last week. She had recent exposure to a family member who later tested positive for COVID-19. Common early symptoms of COVID-19 include a loss of taste or smell, a cough with upper respiratory symptoms, fever. Less frequently symptoms can include confusion and gastrointestinal symptoms. Much of this data is provided through free national and international COVID research banks. The one Cone Green Valley references most frequently is Covidprotocols.org, which is associated with Brigham and Women’s Hospital in Boston, Massachusetts. </a:t>
            </a:r>
            <a:endParaRPr lang="en-US"/>
          </a:p>
          <a:p>
            <a:endParaRPr lang="en-US">
              <a:cs typeface="Calibri"/>
            </a:endParaRPr>
          </a:p>
          <a:p>
            <a:endParaRPr lang="en-US">
              <a:cs typeface="Calibri"/>
            </a:endParaRPr>
          </a:p>
          <a:p>
            <a:endParaRPr lang="en-US">
              <a:cs typeface="Calibri"/>
            </a:endParaRPr>
          </a:p>
          <a:p>
            <a:r>
              <a:rPr lang="en-US"/>
              <a:t>Arentz M, Yim E, Klaff L, et al. Characteristics and Outcomes of 21 Critically Ill Patients With COVID-19 in Washington State [published online ahead of print, 2020 Mar 19]. </a:t>
            </a:r>
            <a:r>
              <a:rPr lang="en-US" i="1"/>
              <a:t>JAMA</a:t>
            </a:r>
            <a:r>
              <a:rPr lang="en-US"/>
              <a:t>. 2020;323(16):1612-1614. doi:10.1001/jama.2020.4326</a:t>
            </a:r>
            <a:endParaRPr lang="en-US">
              <a:cs typeface="Calibri"/>
            </a:endParaRPr>
          </a:p>
          <a:p>
            <a:endParaRPr lang="en-US">
              <a:cs typeface="Calibri"/>
            </a:endParaRPr>
          </a:p>
          <a:p>
            <a:r>
              <a:rPr lang="en-US"/>
              <a:t>Chen N, Zhou M, Dong X, et al. Epidemiological and clinical characteristics of 99 cases of 2019 novel coronavirus pneumonia in Wuhan, China: a descriptive study. </a:t>
            </a:r>
            <a:r>
              <a:rPr lang="en-US" i="1"/>
              <a:t>Lancet</a:t>
            </a:r>
            <a:r>
              <a:rPr lang="en-US"/>
              <a:t>. 2020;395(10223):507-513. doi:10.1016/S0140-6736(20)30211-7</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F2F9D8A-ED33-46FC-ABE7-8F0D063FCFFE}" type="slidenum">
              <a:rPr lang="en-US"/>
              <a:t>8</a:t>
            </a:fld>
            <a:endParaRPr lang="en-US"/>
          </a:p>
        </p:txBody>
      </p:sp>
    </p:spTree>
    <p:extLst>
      <p:ext uri="{BB962C8B-B14F-4D97-AF65-F5344CB8AC3E}">
        <p14:creationId xmlns:p14="http://schemas.microsoft.com/office/powerpoint/2010/main" val="126943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top </a:t>
            </a:r>
            <a:r>
              <a:rPr lang="en-US" baseline="0"/>
              <a:t>symptoms that affect  Covid-19 patients. The top 3 symptoms that affect over half of patients include dry cough, fever, and shortness of breath.</a:t>
            </a:r>
          </a:p>
          <a:p>
            <a:r>
              <a:rPr lang="en-US" baseline="0"/>
              <a:t>Other important symptoms are fatigue,  confusion, productive cough, nausea/vomiting/diarrhea, and muscle aches, chest pain and headache.</a:t>
            </a:r>
            <a:endParaRPr lang="en-US"/>
          </a:p>
        </p:txBody>
      </p:sp>
      <p:sp>
        <p:nvSpPr>
          <p:cNvPr id="4" name="Slide Number Placeholder 3"/>
          <p:cNvSpPr>
            <a:spLocks noGrp="1"/>
          </p:cNvSpPr>
          <p:nvPr>
            <p:ph type="sldNum" sz="quarter" idx="5"/>
          </p:nvPr>
        </p:nvSpPr>
        <p:spPr/>
        <p:txBody>
          <a:bodyPr/>
          <a:lstStyle/>
          <a:p>
            <a:fld id="{5F2F9D8A-ED33-46FC-ABE7-8F0D063FCFFE}" type="slidenum">
              <a:rPr lang="en-US" smtClean="0"/>
              <a:t>9</a:t>
            </a:fld>
            <a:endParaRPr lang="en-US"/>
          </a:p>
        </p:txBody>
      </p:sp>
    </p:spTree>
    <p:extLst>
      <p:ext uri="{BB962C8B-B14F-4D97-AF65-F5344CB8AC3E}">
        <p14:creationId xmlns:p14="http://schemas.microsoft.com/office/powerpoint/2010/main" val="178568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CD35E12B-9C20-4874-8017-3885367F0289}" type="datetimeFigureOut">
              <a:rPr lang="en-US" smtClean="0"/>
              <a:t>9/25/2020</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83DF2CB1-3C3A-411E-A8F5-616E733B6133}"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2660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35E12B-9C20-4874-8017-3885367F0289}"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12646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36187" y="5927131"/>
            <a:ext cx="3814856" cy="365125"/>
          </a:xfrm>
        </p:spPr>
        <p:txBody>
          <a:bodyPr/>
          <a:lstStyle/>
          <a:p>
            <a:fld id="{CD35E12B-9C20-4874-8017-3885367F0289}" type="datetimeFigureOut">
              <a:rPr lang="en-US" smtClean="0"/>
              <a:t>9/25/2020</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83DF2CB1-3C3A-411E-A8F5-616E733B6133}"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045919"/>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35E12B-9C20-4874-8017-3885367F0289}" type="datetimeFigureOut">
              <a:rPr lang="en-US" smtClean="0"/>
              <a:t>9/25/2020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424696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CD35E12B-9C20-4874-8017-3885367F0289}" type="datetimeFigureOut">
              <a:rPr lang="en-US" smtClean="0"/>
              <a:t>9/25/2020</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83DF2CB1-3C3A-411E-A8F5-616E733B6133}"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487760"/>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35E12B-9C20-4874-8017-3885367F0289}"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20460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35E12B-9C20-4874-8017-3885367F0289}" type="datetimeFigureOut">
              <a:rPr lang="en-US" smtClean="0"/>
              <a:t>9/25/2020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423654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35E12B-9C20-4874-8017-3885367F0289}" type="datetimeFigureOut">
              <a:rPr lang="en-US" smtClean="0"/>
              <a:t>9/25/2020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249935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5E12B-9C20-4874-8017-3885367F0289}" type="datetimeFigureOut">
              <a:rPr lang="en-US" smtClean="0"/>
              <a:t>9/25/2020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385562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5E12B-9C20-4874-8017-3885367F0289}"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409746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35E12B-9C20-4874-8017-3885367F0289}" type="datetimeFigureOut">
              <a:rPr lang="en-US" smtClean="0"/>
              <a:t>9/25/2020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F2CB1-3C3A-411E-A8F5-616E733B6133}" type="slidenum">
              <a:rPr lang="en-US" smtClean="0"/>
              <a:t>‹#›</a:t>
            </a:fld>
            <a:endParaRPr lang="en-US"/>
          </a:p>
        </p:txBody>
      </p:sp>
    </p:spTree>
    <p:extLst>
      <p:ext uri="{BB962C8B-B14F-4D97-AF65-F5344CB8AC3E}">
        <p14:creationId xmlns:p14="http://schemas.microsoft.com/office/powerpoint/2010/main" val="22017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CD35E12B-9C20-4874-8017-3885367F0289}" type="datetimeFigureOut">
              <a:rPr lang="en-US" smtClean="0"/>
              <a:t>9/25/2020</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83DF2CB1-3C3A-411E-A8F5-616E733B6133}"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020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5A3EA31-9911-4F49-BBA7-43DEF027CC12}"/>
              </a:ext>
            </a:extLst>
          </p:cNvPr>
          <p:cNvSpPr>
            <a:spLocks noGrp="1"/>
          </p:cNvSpPr>
          <p:nvPr>
            <p:ph type="body" idx="1"/>
          </p:nvPr>
        </p:nvSpPr>
        <p:spPr>
          <a:xfrm>
            <a:off x="1431459" y="464344"/>
            <a:ext cx="8777478" cy="819150"/>
          </a:xfrm>
        </p:spPr>
        <p:txBody>
          <a:bodyPr>
            <a:noAutofit/>
          </a:bodyPr>
          <a:lstStyle/>
          <a:p>
            <a:pPr algn="ctr"/>
            <a:r>
              <a:rPr lang="ro-RO" sz="5400" b="1" i="0" dirty="0" smtClean="0">
                <a:solidFill>
                  <a:srgbClr val="0070C0"/>
                </a:solidFill>
              </a:rPr>
              <a:t>Studiu de caz </a:t>
            </a:r>
            <a:r>
              <a:rPr lang="en-US" sz="5400" b="1" i="0" dirty="0" smtClean="0">
                <a:solidFill>
                  <a:srgbClr val="0070C0"/>
                </a:solidFill>
              </a:rPr>
              <a:t>Covid-19</a:t>
            </a:r>
            <a:endParaRPr lang="en-US" sz="5400" b="1" i="0" dirty="0">
              <a:solidFill>
                <a:srgbClr val="0070C0"/>
              </a:solidFill>
            </a:endParaRPr>
          </a:p>
        </p:txBody>
      </p:sp>
      <p:sp>
        <p:nvSpPr>
          <p:cNvPr id="5" name="TextBox 4">
            <a:extLst>
              <a:ext uri="{FF2B5EF4-FFF2-40B4-BE49-F238E27FC236}">
                <a16:creationId xmlns:a16="http://schemas.microsoft.com/office/drawing/2014/main" xmlns="" id="{DF02F6B7-141C-4F52-8CCA-533CCEBB6FD5}"/>
              </a:ext>
            </a:extLst>
          </p:cNvPr>
          <p:cNvSpPr txBox="1"/>
          <p:nvPr/>
        </p:nvSpPr>
        <p:spPr>
          <a:xfrm>
            <a:off x="1592183" y="1600199"/>
            <a:ext cx="8777478" cy="4370427"/>
          </a:xfrm>
          <a:prstGeom prst="rect">
            <a:avLst/>
          </a:prstGeom>
          <a:noFill/>
        </p:spPr>
        <p:txBody>
          <a:bodyPr wrap="square" lIns="91440" tIns="45720" rIns="91440" bIns="45720" rtlCol="0" anchor="t">
            <a:spAutoFit/>
          </a:bodyPr>
          <a:lstStyle/>
          <a:p>
            <a:r>
              <a:rPr lang="en-US" sz="3200" b="1" dirty="0"/>
              <a:t>Webinar, </a:t>
            </a:r>
            <a:r>
              <a:rPr lang="ro-RO" sz="3200" b="1" dirty="0" smtClean="0"/>
              <a:t>28 </a:t>
            </a:r>
            <a:r>
              <a:rPr lang="en-US" sz="3200" b="1" dirty="0" err="1" smtClean="0"/>
              <a:t>Septembr</a:t>
            </a:r>
            <a:r>
              <a:rPr lang="ro-RO" sz="3200" b="1" dirty="0" smtClean="0"/>
              <a:t>ie</a:t>
            </a:r>
            <a:r>
              <a:rPr lang="en-US" sz="3200" b="1" dirty="0" smtClean="0"/>
              <a:t>, </a:t>
            </a:r>
            <a:r>
              <a:rPr lang="en-US" sz="3200" b="1" dirty="0"/>
              <a:t>2020</a:t>
            </a:r>
          </a:p>
          <a:p>
            <a:endParaRPr lang="en-US" sz="1400" b="1" dirty="0"/>
          </a:p>
          <a:p>
            <a:r>
              <a:rPr lang="ro-RO" sz="3200" b="1" u="sng" dirty="0" smtClean="0"/>
              <a:t>Spitalul </a:t>
            </a:r>
            <a:r>
              <a:rPr lang="en-US" sz="3200" b="1" u="sng" dirty="0" smtClean="0"/>
              <a:t>Cone </a:t>
            </a:r>
            <a:r>
              <a:rPr lang="en-US" sz="3200" b="1" u="sng" dirty="0"/>
              <a:t>Health </a:t>
            </a:r>
          </a:p>
          <a:p>
            <a:r>
              <a:rPr lang="en-US" sz="2400" dirty="0"/>
              <a:t>Christopher McKeown, BSN, RN, CCRN</a:t>
            </a:r>
          </a:p>
          <a:p>
            <a:r>
              <a:rPr lang="en-US" sz="2400" dirty="0"/>
              <a:t>Amanda Payne, RN, BSN, CCRN, SANE-A</a:t>
            </a:r>
          </a:p>
          <a:p>
            <a:r>
              <a:rPr lang="en-US" sz="2400" dirty="0"/>
              <a:t>Ann  Councilman, DNP, MHA, RN-BC</a:t>
            </a:r>
          </a:p>
          <a:p>
            <a:r>
              <a:rPr lang="en-US" sz="2400" dirty="0"/>
              <a:t>Julie O’Neal, MSN, RN, NPD-BC, CEN</a:t>
            </a:r>
          </a:p>
          <a:p>
            <a:endParaRPr lang="en-US" sz="2400" dirty="0"/>
          </a:p>
          <a:p>
            <a:r>
              <a:rPr lang="ro-RO" sz="3200" b="1" u="sng" dirty="0" smtClean="0"/>
              <a:t>Parteneriatul </a:t>
            </a:r>
            <a:r>
              <a:rPr lang="en-US" sz="3200" b="1" u="sng" dirty="0" smtClean="0"/>
              <a:t>Carolina</a:t>
            </a:r>
            <a:r>
              <a:rPr lang="ro-RO" sz="3200" b="1" u="sng" dirty="0" smtClean="0"/>
              <a:t> de Nord </a:t>
            </a:r>
            <a:r>
              <a:rPr lang="en-US" sz="3200" b="1" u="sng" dirty="0" smtClean="0"/>
              <a:t>-</a:t>
            </a:r>
            <a:r>
              <a:rPr lang="ro-RO" sz="3200" b="1" u="sng" dirty="0" smtClean="0"/>
              <a:t> </a:t>
            </a:r>
            <a:r>
              <a:rPr lang="en-US" sz="3200" b="1" u="sng" dirty="0" smtClean="0"/>
              <a:t>Moldova</a:t>
            </a:r>
            <a:endParaRPr lang="en-US" sz="3200" b="1" u="sng" dirty="0"/>
          </a:p>
          <a:p>
            <a:r>
              <a:rPr lang="en-US" sz="2400" dirty="0"/>
              <a:t>Deborah Lekan, PhD, RN-BC</a:t>
            </a:r>
          </a:p>
          <a:p>
            <a:r>
              <a:rPr lang="en-US" sz="2400" dirty="0"/>
              <a:t>Nancy </a:t>
            </a:r>
            <a:r>
              <a:rPr lang="en-US" sz="2400" dirty="0" err="1"/>
              <a:t>Hoffart</a:t>
            </a:r>
            <a:r>
              <a:rPr lang="en-US" sz="2400" dirty="0"/>
              <a:t>, PhD, RN</a:t>
            </a:r>
          </a:p>
        </p:txBody>
      </p:sp>
      <p:pic>
        <p:nvPicPr>
          <p:cNvPr id="6" name="Picture 5">
            <a:extLst>
              <a:ext uri="{FF2B5EF4-FFF2-40B4-BE49-F238E27FC236}">
                <a16:creationId xmlns:a16="http://schemas.microsoft.com/office/drawing/2014/main" xmlns="" id="{2D33A05F-6C4B-44F5-9BEF-7BB13633189F}"/>
              </a:ext>
            </a:extLst>
          </p:cNvPr>
          <p:cNvPicPr>
            <a:picLocks noChangeAspect="1"/>
          </p:cNvPicPr>
          <p:nvPr/>
        </p:nvPicPr>
        <p:blipFill rotWithShape="1">
          <a:blip r:embed="rId3"/>
          <a:srcRect l="20027" r="19288"/>
          <a:stretch/>
        </p:blipFill>
        <p:spPr>
          <a:xfrm>
            <a:off x="7634483" y="1818689"/>
            <a:ext cx="2610530" cy="2419739"/>
          </a:xfrm>
          <a:prstGeom prst="rect">
            <a:avLst/>
          </a:prstGeom>
        </p:spPr>
      </p:pic>
    </p:spTree>
    <p:extLst>
      <p:ext uri="{BB962C8B-B14F-4D97-AF65-F5344CB8AC3E}">
        <p14:creationId xmlns:p14="http://schemas.microsoft.com/office/powerpoint/2010/main" val="206848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dapted from:    Severe Outcomes Among Patients with Coronavirus Disease 2019    (COVID-19) — United States, February 12–March 16, 2020. MMWR Morb Mortal Wkly Rep 2020;69:343-346.">
            <a:extLst>
              <a:ext uri="{FF2B5EF4-FFF2-40B4-BE49-F238E27FC236}">
                <a16:creationId xmlns:a16="http://schemas.microsoft.com/office/drawing/2014/main" xmlns="" id="{F835CE81-8C51-47F1-BBEC-9C6817195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385" y="303694"/>
            <a:ext cx="8432687" cy="6250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80A8799-9EB4-4A79-B402-8F7325D74246}"/>
              </a:ext>
            </a:extLst>
          </p:cNvPr>
          <p:cNvSpPr txBox="1"/>
          <p:nvPr/>
        </p:nvSpPr>
        <p:spPr>
          <a:xfrm>
            <a:off x="532263" y="1490008"/>
            <a:ext cx="2591160" cy="1938992"/>
          </a:xfrm>
          <a:prstGeom prst="rect">
            <a:avLst/>
          </a:prstGeom>
          <a:noFill/>
        </p:spPr>
        <p:txBody>
          <a:bodyPr wrap="square" rtlCol="0">
            <a:spAutoFit/>
          </a:bodyPr>
          <a:lstStyle/>
          <a:p>
            <a:pPr algn="r"/>
            <a:r>
              <a:rPr lang="ro-RO" sz="4000" b="1" dirty="0" smtClean="0">
                <a:solidFill>
                  <a:srgbClr val="0070C0"/>
                </a:solidFill>
              </a:rPr>
              <a:t>Gravitatea bolii </a:t>
            </a:r>
            <a:r>
              <a:rPr lang="en-US" sz="4000" b="1" dirty="0" smtClean="0">
                <a:solidFill>
                  <a:srgbClr val="0070C0"/>
                </a:solidFill>
              </a:rPr>
              <a:t>Covid-19 </a:t>
            </a:r>
            <a:endParaRPr lang="en-US" sz="4000" b="1" dirty="0">
              <a:solidFill>
                <a:srgbClr val="0070C0"/>
              </a:solidFill>
            </a:endParaRPr>
          </a:p>
        </p:txBody>
      </p:sp>
    </p:spTree>
    <p:extLst>
      <p:ext uri="{BB962C8B-B14F-4D97-AF65-F5344CB8AC3E}">
        <p14:creationId xmlns:p14="http://schemas.microsoft.com/office/powerpoint/2010/main" val="428868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1A48F-51B4-46E6-966A-E598619EE608}"/>
              </a:ext>
            </a:extLst>
          </p:cNvPr>
          <p:cNvSpPr>
            <a:spLocks noGrp="1"/>
          </p:cNvSpPr>
          <p:nvPr>
            <p:ph type="title"/>
          </p:nvPr>
        </p:nvSpPr>
        <p:spPr>
          <a:xfrm>
            <a:off x="566173" y="494830"/>
            <a:ext cx="3735705" cy="1319041"/>
          </a:xfrm>
        </p:spPr>
        <p:txBody>
          <a:bodyPr/>
          <a:lstStyle/>
          <a:p>
            <a:r>
              <a:rPr lang="ro-RO" sz="3600" b="1" i="0" dirty="0" smtClean="0">
                <a:solidFill>
                  <a:srgbClr val="0070C0"/>
                </a:solidFill>
              </a:rPr>
              <a:t>Istoric medical</a:t>
            </a:r>
            <a:endParaRPr lang="en-US" sz="3600" b="1" i="0" dirty="0">
              <a:solidFill>
                <a:srgbClr val="0070C0"/>
              </a:solidFill>
            </a:endParaRPr>
          </a:p>
        </p:txBody>
      </p:sp>
      <p:sp>
        <p:nvSpPr>
          <p:cNvPr id="3" name="Content Placeholder 2">
            <a:extLst>
              <a:ext uri="{FF2B5EF4-FFF2-40B4-BE49-F238E27FC236}">
                <a16:creationId xmlns:a16="http://schemas.microsoft.com/office/drawing/2014/main" xmlns="" id="{714C582F-A09A-4752-A894-056FD782D2F5}"/>
              </a:ext>
            </a:extLst>
          </p:cNvPr>
          <p:cNvSpPr>
            <a:spLocks noGrp="1"/>
          </p:cNvSpPr>
          <p:nvPr>
            <p:ph idx="1"/>
          </p:nvPr>
        </p:nvSpPr>
        <p:spPr>
          <a:xfrm>
            <a:off x="4874893" y="305751"/>
            <a:ext cx="6583679" cy="5009501"/>
          </a:xfrm>
        </p:spPr>
        <p:txBody>
          <a:bodyPr vert="horz" lIns="91440" tIns="45720" rIns="91440" bIns="45720" rtlCol="0" anchor="t">
            <a:normAutofit/>
          </a:bodyPr>
          <a:lstStyle/>
          <a:p>
            <a:pPr marL="0" indent="0">
              <a:buNone/>
            </a:pPr>
            <a:r>
              <a:rPr lang="ro-RO" sz="3200" b="1" dirty="0" smtClean="0"/>
              <a:t>Istoricul Dei </a:t>
            </a:r>
            <a:r>
              <a:rPr lang="en-US" sz="3200" b="1" dirty="0" smtClean="0"/>
              <a:t>Smith:</a:t>
            </a:r>
            <a:endParaRPr lang="en-US" sz="3200" b="1" dirty="0"/>
          </a:p>
          <a:p>
            <a:pPr marL="283210" indent="-283210"/>
            <a:r>
              <a:rPr lang="en-US" sz="3200" dirty="0" smtClean="0">
                <a:solidFill>
                  <a:srgbClr val="0070C0"/>
                </a:solidFill>
              </a:rPr>
              <a:t>H</a:t>
            </a:r>
            <a:r>
              <a:rPr lang="ro-RO" sz="3200" dirty="0" smtClean="0">
                <a:solidFill>
                  <a:srgbClr val="0070C0"/>
                </a:solidFill>
              </a:rPr>
              <a:t>i</a:t>
            </a:r>
            <a:r>
              <a:rPr lang="en-US" sz="3200" dirty="0" err="1" smtClean="0">
                <a:solidFill>
                  <a:srgbClr val="0070C0"/>
                </a:solidFill>
              </a:rPr>
              <a:t>pertensi</a:t>
            </a:r>
            <a:r>
              <a:rPr lang="ro-RO" sz="3200" dirty="0" smtClean="0">
                <a:solidFill>
                  <a:srgbClr val="0070C0"/>
                </a:solidFill>
              </a:rPr>
              <a:t>une arterială</a:t>
            </a:r>
            <a:r>
              <a:rPr lang="en-US" sz="3200" dirty="0" smtClean="0">
                <a:solidFill>
                  <a:srgbClr val="0070C0"/>
                </a:solidFill>
              </a:rPr>
              <a:t> </a:t>
            </a:r>
            <a:endParaRPr lang="en-US" sz="3200" dirty="0"/>
          </a:p>
          <a:p>
            <a:pPr marL="283210" indent="-283210"/>
            <a:r>
              <a:rPr lang="en-US" sz="3200" dirty="0" err="1" smtClean="0">
                <a:solidFill>
                  <a:srgbClr val="0070C0"/>
                </a:solidFill>
              </a:rPr>
              <a:t>Obe</a:t>
            </a:r>
            <a:r>
              <a:rPr lang="ro-RO" sz="3200" dirty="0" smtClean="0">
                <a:solidFill>
                  <a:srgbClr val="0070C0"/>
                </a:solidFill>
              </a:rPr>
              <a:t>zitate</a:t>
            </a:r>
            <a:endParaRPr lang="en-US" sz="3200" dirty="0">
              <a:solidFill>
                <a:srgbClr val="0070C0"/>
              </a:solidFill>
            </a:endParaRPr>
          </a:p>
          <a:p>
            <a:pPr marL="283210" indent="-283210"/>
            <a:r>
              <a:rPr lang="en-US" sz="3200" dirty="0" err="1" smtClean="0">
                <a:solidFill>
                  <a:schemeClr val="tx1"/>
                </a:solidFill>
              </a:rPr>
              <a:t>Osteoartrit</a:t>
            </a:r>
            <a:r>
              <a:rPr lang="ro-RO" sz="3200" dirty="0" smtClean="0">
                <a:solidFill>
                  <a:schemeClr val="tx1"/>
                </a:solidFill>
              </a:rPr>
              <a:t>ă</a:t>
            </a:r>
            <a:endParaRPr lang="en-US" sz="3200" dirty="0">
              <a:solidFill>
                <a:schemeClr val="tx1"/>
              </a:solidFill>
            </a:endParaRPr>
          </a:p>
          <a:p>
            <a:pPr marL="283210" indent="-283210"/>
            <a:r>
              <a:rPr lang="ro-RO" sz="3200" dirty="0" smtClean="0">
                <a:solidFill>
                  <a:schemeClr val="tx1"/>
                </a:solidFill>
              </a:rPr>
              <a:t>Istoric de cancer mamar</a:t>
            </a:r>
            <a:endParaRPr lang="en-US" sz="3200" dirty="0">
              <a:solidFill>
                <a:srgbClr val="0070C0"/>
              </a:solidFill>
            </a:endParaRPr>
          </a:p>
          <a:p>
            <a:pPr marL="283210" indent="-283210"/>
            <a:r>
              <a:rPr lang="en-US" sz="3200" dirty="0" smtClean="0"/>
              <a:t>N</a:t>
            </a:r>
            <a:r>
              <a:rPr lang="ro-RO" sz="3200" dirty="0" smtClean="0"/>
              <a:t>efumătoare</a:t>
            </a:r>
            <a:endParaRPr lang="en-US" sz="3200" dirty="0"/>
          </a:p>
        </p:txBody>
      </p:sp>
      <p:sp>
        <p:nvSpPr>
          <p:cNvPr id="8" name="Text Placeholder 3">
            <a:extLst>
              <a:ext uri="{FF2B5EF4-FFF2-40B4-BE49-F238E27FC236}">
                <a16:creationId xmlns:a16="http://schemas.microsoft.com/office/drawing/2014/main" xmlns="" id="{CF7F9BF2-5634-474E-866C-17DDE2D51EDE}"/>
              </a:ext>
            </a:extLst>
          </p:cNvPr>
          <p:cNvSpPr txBox="1">
            <a:spLocks noGrp="1"/>
          </p:cNvSpPr>
          <p:nvPr>
            <p:ph type="body" sz="half" idx="2"/>
          </p:nvPr>
        </p:nvSpPr>
        <p:spPr>
          <a:xfrm>
            <a:off x="682458" y="1853876"/>
            <a:ext cx="3735705" cy="4314825"/>
          </a:xfrm>
          <a:prstGeom prst="rect">
            <a:avLst/>
          </a:prstGeom>
        </p:spPr>
        <p:txBody>
          <a:bodyPr vert="horz" lIns="91440" tIns="45720" rIns="91440" bIns="45720" rtlCol="0" anchor="t">
            <a:normAutofit fontScale="92500" lnSpcReduction="1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ro-RO" b="1" u="sng" dirty="0" smtClean="0"/>
              <a:t>Factorii de risc </a:t>
            </a:r>
            <a:r>
              <a:rPr lang="en-US" b="1" u="sng" dirty="0" smtClean="0"/>
              <a:t>Covid-19:</a:t>
            </a:r>
            <a:endParaRPr lang="en-US" b="1" u="sng" dirty="0"/>
          </a:p>
          <a:p>
            <a:pPr marL="285750" indent="-285750"/>
            <a:r>
              <a:rPr lang="ro-RO" dirty="0" smtClean="0">
                <a:solidFill>
                  <a:srgbClr val="0070C0"/>
                </a:solidFill>
              </a:rPr>
              <a:t>Vârstă înaintată</a:t>
            </a:r>
            <a:r>
              <a:rPr lang="en-US" dirty="0" smtClean="0">
                <a:solidFill>
                  <a:srgbClr val="0070C0"/>
                </a:solidFill>
              </a:rPr>
              <a:t> </a:t>
            </a:r>
            <a:endParaRPr lang="en-US" dirty="0">
              <a:solidFill>
                <a:srgbClr val="0070C0"/>
              </a:solidFill>
            </a:endParaRPr>
          </a:p>
          <a:p>
            <a:pPr marL="285750" indent="-285750"/>
            <a:r>
              <a:rPr lang="en-US" dirty="0" smtClean="0">
                <a:solidFill>
                  <a:srgbClr val="0070C0"/>
                </a:solidFill>
              </a:rPr>
              <a:t>H</a:t>
            </a:r>
            <a:r>
              <a:rPr lang="ro-RO" dirty="0" smtClean="0">
                <a:solidFill>
                  <a:srgbClr val="0070C0"/>
                </a:solidFill>
              </a:rPr>
              <a:t>i</a:t>
            </a:r>
            <a:r>
              <a:rPr lang="en-US" dirty="0" err="1" smtClean="0">
                <a:solidFill>
                  <a:srgbClr val="0070C0"/>
                </a:solidFill>
              </a:rPr>
              <a:t>pertensi</a:t>
            </a:r>
            <a:r>
              <a:rPr lang="ro-RO" dirty="0" smtClean="0">
                <a:solidFill>
                  <a:srgbClr val="0070C0"/>
                </a:solidFill>
              </a:rPr>
              <a:t>une arterială</a:t>
            </a:r>
            <a:r>
              <a:rPr lang="en-US" dirty="0" smtClean="0">
                <a:solidFill>
                  <a:srgbClr val="0070C0"/>
                </a:solidFill>
              </a:rPr>
              <a:t> </a:t>
            </a:r>
            <a:endParaRPr lang="en-US" dirty="0">
              <a:solidFill>
                <a:srgbClr val="0070C0"/>
              </a:solidFill>
            </a:endParaRPr>
          </a:p>
          <a:p>
            <a:pPr marL="285750" indent="-285750"/>
            <a:r>
              <a:rPr lang="en-US" dirty="0" err="1" smtClean="0">
                <a:solidFill>
                  <a:srgbClr val="0070C0"/>
                </a:solidFill>
              </a:rPr>
              <a:t>Diabet</a:t>
            </a:r>
            <a:endParaRPr lang="en-US" dirty="0">
              <a:solidFill>
                <a:srgbClr val="0070C0"/>
              </a:solidFill>
            </a:endParaRPr>
          </a:p>
          <a:p>
            <a:pPr marL="285750" indent="-285750"/>
            <a:r>
              <a:rPr lang="en-US" dirty="0" err="1" smtClean="0">
                <a:solidFill>
                  <a:srgbClr val="0070C0"/>
                </a:solidFill>
              </a:rPr>
              <a:t>Obe</a:t>
            </a:r>
            <a:r>
              <a:rPr lang="ro-RO" dirty="0" smtClean="0">
                <a:solidFill>
                  <a:srgbClr val="0070C0"/>
                </a:solidFill>
              </a:rPr>
              <a:t>zitate</a:t>
            </a:r>
            <a:endParaRPr lang="en-US" dirty="0"/>
          </a:p>
          <a:p>
            <a:pPr marL="285750" indent="-285750"/>
            <a:r>
              <a:rPr lang="en-US" dirty="0">
                <a:solidFill>
                  <a:srgbClr val="0070C0"/>
                </a:solidFill>
              </a:rPr>
              <a:t>Cancer</a:t>
            </a:r>
          </a:p>
          <a:p>
            <a:pPr marL="285750" indent="-285750"/>
            <a:r>
              <a:rPr lang="ro-RO" dirty="0" smtClean="0"/>
              <a:t>Boala arterei c</a:t>
            </a:r>
            <a:r>
              <a:rPr lang="en-US" dirty="0" err="1" smtClean="0"/>
              <a:t>oronar</a:t>
            </a:r>
            <a:r>
              <a:rPr lang="ro-RO" dirty="0" smtClean="0"/>
              <a:t>e</a:t>
            </a:r>
            <a:endParaRPr lang="en-US" dirty="0"/>
          </a:p>
          <a:p>
            <a:pPr marL="285750" indent="-285750"/>
            <a:r>
              <a:rPr lang="ro-RO" dirty="0" smtClean="0"/>
              <a:t>Boli cronice pulmonare</a:t>
            </a:r>
            <a:r>
              <a:rPr lang="en-US" dirty="0" smtClean="0"/>
              <a:t>, </a:t>
            </a:r>
            <a:r>
              <a:rPr lang="en-US" dirty="0" err="1" smtClean="0"/>
              <a:t>astm</a:t>
            </a:r>
            <a:r>
              <a:rPr lang="ro-RO" dirty="0" smtClean="0"/>
              <a:t>ă</a:t>
            </a:r>
            <a:endParaRPr lang="en-US" dirty="0"/>
          </a:p>
          <a:p>
            <a:pPr marL="285750" indent="-285750"/>
            <a:r>
              <a:rPr lang="ro-RO" dirty="0"/>
              <a:t>Boli cronice </a:t>
            </a:r>
            <a:r>
              <a:rPr lang="ro-RO" dirty="0" smtClean="0"/>
              <a:t>renale</a:t>
            </a:r>
            <a:endParaRPr lang="en-US" dirty="0"/>
          </a:p>
          <a:p>
            <a:pPr marL="285750" indent="-285750"/>
            <a:r>
              <a:rPr lang="en-US" dirty="0" err="1" smtClean="0"/>
              <a:t>Demen</a:t>
            </a:r>
            <a:r>
              <a:rPr lang="ro-RO" dirty="0" smtClean="0"/>
              <a:t>ță</a:t>
            </a:r>
            <a:endParaRPr lang="en-US" dirty="0"/>
          </a:p>
        </p:txBody>
      </p:sp>
      <p:pic>
        <p:nvPicPr>
          <p:cNvPr id="4098" name="Picture 2" descr="Cook County on pace to become county with most COVID-19 cases in United  States - Chicago Sun-Times">
            <a:extLst>
              <a:ext uri="{FF2B5EF4-FFF2-40B4-BE49-F238E27FC236}">
                <a16:creationId xmlns:a16="http://schemas.microsoft.com/office/drawing/2014/main" xmlns="" id="{C9B21160-F729-4138-81D0-C82996F95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072" y="4256255"/>
            <a:ext cx="3580448" cy="238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03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2368BA-6420-4F58-8118-B3FF6C6114B2}"/>
              </a:ext>
            </a:extLst>
          </p:cNvPr>
          <p:cNvSpPr>
            <a:spLocks noGrp="1"/>
          </p:cNvSpPr>
          <p:nvPr>
            <p:ph type="title"/>
          </p:nvPr>
        </p:nvSpPr>
        <p:spPr>
          <a:xfrm>
            <a:off x="398107" y="1243612"/>
            <a:ext cx="3553408" cy="2483968"/>
          </a:xfrm>
        </p:spPr>
        <p:txBody>
          <a:bodyPr/>
          <a:lstStyle/>
          <a:p>
            <a:r>
              <a:rPr lang="ro-RO" sz="3600" b="1" i="0" dirty="0" smtClean="0">
                <a:solidFill>
                  <a:srgbClr val="0070C0"/>
                </a:solidFill>
              </a:rPr>
              <a:t>Rezultate de </a:t>
            </a:r>
            <a:r>
              <a:rPr lang="en-US" sz="3600" b="1" i="0" dirty="0" err="1" smtClean="0">
                <a:solidFill>
                  <a:srgbClr val="0070C0"/>
                </a:solidFill>
              </a:rPr>
              <a:t>Laborator</a:t>
            </a:r>
            <a:r>
              <a:rPr lang="en-US" sz="3600" b="1" i="0" dirty="0" smtClean="0">
                <a:solidFill>
                  <a:srgbClr val="0070C0"/>
                </a:solidFill>
              </a:rPr>
              <a:t> </a:t>
            </a:r>
            <a:r>
              <a:rPr lang="en-US" sz="3600" b="1" i="0" dirty="0">
                <a:solidFill>
                  <a:srgbClr val="0070C0"/>
                </a:solidFill>
              </a:rPr>
              <a:t>&amp; </a:t>
            </a:r>
            <a:r>
              <a:rPr lang="en-US" sz="3600" b="1" i="0" dirty="0" err="1" smtClean="0">
                <a:solidFill>
                  <a:srgbClr val="0070C0"/>
                </a:solidFill>
              </a:rPr>
              <a:t>Radiolog</a:t>
            </a:r>
            <a:r>
              <a:rPr lang="ro-RO" sz="3600" b="1" i="0" dirty="0" smtClean="0">
                <a:solidFill>
                  <a:srgbClr val="0070C0"/>
                </a:solidFill>
              </a:rPr>
              <a:t>ie</a:t>
            </a:r>
            <a:endParaRPr lang="en-US" sz="3600" b="1" i="0" dirty="0">
              <a:solidFill>
                <a:srgbClr val="0070C0"/>
              </a:solidFill>
            </a:endParaRPr>
          </a:p>
        </p:txBody>
      </p:sp>
      <p:sp>
        <p:nvSpPr>
          <p:cNvPr id="3" name="Content Placeholder 2">
            <a:extLst>
              <a:ext uri="{FF2B5EF4-FFF2-40B4-BE49-F238E27FC236}">
                <a16:creationId xmlns:a16="http://schemas.microsoft.com/office/drawing/2014/main" xmlns="" id="{543BA81A-9831-4E16-9867-2CF0AE1B5D6E}"/>
              </a:ext>
            </a:extLst>
          </p:cNvPr>
          <p:cNvSpPr>
            <a:spLocks noGrp="1"/>
          </p:cNvSpPr>
          <p:nvPr>
            <p:ph idx="1"/>
          </p:nvPr>
        </p:nvSpPr>
        <p:spPr>
          <a:xfrm>
            <a:off x="4385388" y="714376"/>
            <a:ext cx="7249885" cy="5086350"/>
          </a:xfrm>
        </p:spPr>
        <p:txBody>
          <a:bodyPr>
            <a:normAutofit/>
          </a:bodyPr>
          <a:lstStyle/>
          <a:p>
            <a:pPr marL="0" lvl="0" indent="0">
              <a:buNone/>
            </a:pPr>
            <a:r>
              <a:rPr lang="en-US" sz="3200" b="1" u="sng" dirty="0" smtClean="0">
                <a:solidFill>
                  <a:schemeClr val="tx1"/>
                </a:solidFill>
              </a:rPr>
              <a:t>Pa</a:t>
            </a:r>
            <a:r>
              <a:rPr lang="ro-RO" sz="3200" b="1" u="sng" dirty="0" smtClean="0">
                <a:solidFill>
                  <a:schemeClr val="tx1"/>
                </a:solidFill>
              </a:rPr>
              <a:t>cienții cu test </a:t>
            </a:r>
            <a:r>
              <a:rPr lang="en-US" sz="3200" b="1" u="sng" dirty="0" err="1" smtClean="0">
                <a:solidFill>
                  <a:schemeClr val="tx1"/>
                </a:solidFill>
              </a:rPr>
              <a:t>po</a:t>
            </a:r>
            <a:r>
              <a:rPr lang="ro-RO" sz="3200" b="1" u="sng" dirty="0" smtClean="0">
                <a:solidFill>
                  <a:schemeClr val="tx1"/>
                </a:solidFill>
              </a:rPr>
              <a:t>z</a:t>
            </a:r>
            <a:r>
              <a:rPr lang="en-US" sz="3200" b="1" u="sng" dirty="0" err="1" smtClean="0">
                <a:solidFill>
                  <a:schemeClr val="tx1"/>
                </a:solidFill>
              </a:rPr>
              <a:t>itiv</a:t>
            </a:r>
            <a:r>
              <a:rPr lang="en-US" sz="3200" b="1" u="sng" dirty="0" smtClean="0">
                <a:solidFill>
                  <a:schemeClr val="tx1"/>
                </a:solidFill>
              </a:rPr>
              <a:t> Covid-19:</a:t>
            </a:r>
            <a:endParaRPr lang="en-US" sz="3200" b="1" u="sng" dirty="0">
              <a:solidFill>
                <a:schemeClr val="tx1"/>
              </a:solidFill>
            </a:endParaRPr>
          </a:p>
          <a:p>
            <a:pPr lvl="0"/>
            <a:r>
              <a:rPr lang="ro-RO" sz="2400" dirty="0" smtClean="0">
                <a:solidFill>
                  <a:srgbClr val="0070C0"/>
                </a:solidFill>
              </a:rPr>
              <a:t>Presiunea oxigenului s</a:t>
            </a:r>
            <a:r>
              <a:rPr lang="en-US" sz="2400" dirty="0" err="1" smtClean="0">
                <a:solidFill>
                  <a:srgbClr val="0070C0"/>
                </a:solidFill>
              </a:rPr>
              <a:t>căzut</a:t>
            </a:r>
            <a:r>
              <a:rPr lang="ro-RO" sz="2400" dirty="0" smtClean="0">
                <a:solidFill>
                  <a:srgbClr val="0070C0"/>
                </a:solidFill>
              </a:rPr>
              <a:t>ă</a:t>
            </a:r>
            <a:r>
              <a:rPr lang="en-US" sz="2400" dirty="0" smtClean="0">
                <a:solidFill>
                  <a:srgbClr val="0070C0"/>
                </a:solidFill>
              </a:rPr>
              <a:t>: </a:t>
            </a:r>
            <a:r>
              <a:rPr lang="en-US" sz="2400" dirty="0" err="1">
                <a:solidFill>
                  <a:schemeClr val="tx1"/>
                </a:solidFill>
              </a:rPr>
              <a:t>gaz</a:t>
            </a:r>
            <a:r>
              <a:rPr lang="en-US" sz="2400" dirty="0">
                <a:solidFill>
                  <a:schemeClr val="tx1"/>
                </a:solidFill>
              </a:rPr>
              <a:t> arterial din </a:t>
            </a:r>
            <a:r>
              <a:rPr lang="en-US" sz="2400" dirty="0" err="1">
                <a:solidFill>
                  <a:schemeClr val="tx1"/>
                </a:solidFill>
              </a:rPr>
              <a:t>sânge</a:t>
            </a:r>
            <a:r>
              <a:rPr lang="en-US" sz="2400" dirty="0">
                <a:solidFill>
                  <a:schemeClr val="tx1"/>
                </a:solidFill>
              </a:rPr>
              <a:t> PO2 (59; normal </a:t>
            </a:r>
            <a:r>
              <a:rPr lang="en-US" sz="2400" dirty="0" err="1">
                <a:solidFill>
                  <a:schemeClr val="tx1"/>
                </a:solidFill>
              </a:rPr>
              <a:t>este</a:t>
            </a:r>
            <a:r>
              <a:rPr lang="en-US" sz="2400" dirty="0">
                <a:solidFill>
                  <a:schemeClr val="tx1"/>
                </a:solidFill>
              </a:rPr>
              <a:t> 80-100)</a:t>
            </a:r>
          </a:p>
          <a:p>
            <a:pPr lvl="0"/>
            <a:r>
              <a:rPr lang="en-US" sz="2400" dirty="0" err="1" smtClean="0">
                <a:solidFill>
                  <a:srgbClr val="0070C0"/>
                </a:solidFill>
              </a:rPr>
              <a:t>Electroli</a:t>
            </a:r>
            <a:r>
              <a:rPr lang="ro-RO" sz="2400" dirty="0" smtClean="0">
                <a:solidFill>
                  <a:srgbClr val="0070C0"/>
                </a:solidFill>
              </a:rPr>
              <a:t>ț</a:t>
            </a:r>
            <a:r>
              <a:rPr lang="en-US" sz="2400" dirty="0" err="1" smtClean="0">
                <a:solidFill>
                  <a:srgbClr val="0070C0"/>
                </a:solidFill>
              </a:rPr>
              <a:t>i</a:t>
            </a:r>
            <a:r>
              <a:rPr lang="en-US" sz="2400" dirty="0" smtClean="0">
                <a:solidFill>
                  <a:srgbClr val="0070C0"/>
                </a:solidFill>
              </a:rPr>
              <a:t> </a:t>
            </a:r>
            <a:r>
              <a:rPr lang="en-US" sz="2400" dirty="0" err="1">
                <a:solidFill>
                  <a:srgbClr val="0070C0"/>
                </a:solidFill>
              </a:rPr>
              <a:t>anormali</a:t>
            </a:r>
            <a:r>
              <a:rPr lang="en-US" sz="2400" dirty="0">
                <a:solidFill>
                  <a:srgbClr val="0070C0"/>
                </a:solidFill>
              </a:rPr>
              <a:t>: </a:t>
            </a:r>
            <a:r>
              <a:rPr lang="en-US" sz="2400" dirty="0" err="1">
                <a:solidFill>
                  <a:schemeClr val="tx1"/>
                </a:solidFill>
              </a:rPr>
              <a:t>potasiu</a:t>
            </a:r>
            <a:r>
              <a:rPr lang="en-US" sz="2400" dirty="0">
                <a:solidFill>
                  <a:schemeClr val="tx1"/>
                </a:solidFill>
              </a:rPr>
              <a:t> </a:t>
            </a:r>
            <a:r>
              <a:rPr lang="en-US" sz="2400" dirty="0" err="1">
                <a:solidFill>
                  <a:schemeClr val="tx1"/>
                </a:solidFill>
              </a:rPr>
              <a:t>scăzut</a:t>
            </a:r>
            <a:r>
              <a:rPr lang="en-US" sz="2400" dirty="0">
                <a:solidFill>
                  <a:schemeClr val="tx1"/>
                </a:solidFill>
              </a:rPr>
              <a:t> </a:t>
            </a:r>
            <a:r>
              <a:rPr lang="en-US" sz="2400" dirty="0" err="1">
                <a:solidFill>
                  <a:schemeClr val="tx1"/>
                </a:solidFill>
              </a:rPr>
              <a:t>și</a:t>
            </a:r>
            <a:r>
              <a:rPr lang="en-US" sz="2400" dirty="0">
                <a:solidFill>
                  <a:schemeClr val="tx1"/>
                </a:solidFill>
              </a:rPr>
              <a:t> </a:t>
            </a:r>
            <a:r>
              <a:rPr lang="en-US" sz="2400" dirty="0" err="1">
                <a:solidFill>
                  <a:schemeClr val="tx1"/>
                </a:solidFill>
              </a:rPr>
              <a:t>sodiu</a:t>
            </a:r>
            <a:r>
              <a:rPr lang="en-US" sz="2400" dirty="0">
                <a:solidFill>
                  <a:schemeClr val="tx1"/>
                </a:solidFill>
              </a:rPr>
              <a:t> </a:t>
            </a:r>
            <a:r>
              <a:rPr lang="en-US" sz="2400" dirty="0" err="1">
                <a:solidFill>
                  <a:schemeClr val="tx1"/>
                </a:solidFill>
              </a:rPr>
              <a:t>scăzut</a:t>
            </a:r>
            <a:endParaRPr lang="en-US" sz="2400" dirty="0">
              <a:solidFill>
                <a:schemeClr val="tx1"/>
              </a:solidFill>
            </a:endParaRPr>
          </a:p>
          <a:p>
            <a:pPr lvl="0"/>
            <a:r>
              <a:rPr lang="en-US" sz="2400" dirty="0" err="1">
                <a:solidFill>
                  <a:srgbClr val="0070C0"/>
                </a:solidFill>
              </a:rPr>
              <a:t>Anemie</a:t>
            </a:r>
            <a:r>
              <a:rPr lang="en-US" sz="2400" dirty="0">
                <a:solidFill>
                  <a:srgbClr val="0070C0"/>
                </a:solidFill>
              </a:rPr>
              <a:t> - </a:t>
            </a:r>
            <a:r>
              <a:rPr lang="en-US" sz="2400" dirty="0" err="1">
                <a:solidFill>
                  <a:schemeClr val="tx1"/>
                </a:solidFill>
              </a:rPr>
              <a:t>hemoglobină</a:t>
            </a:r>
            <a:r>
              <a:rPr lang="en-US" sz="2400" dirty="0">
                <a:solidFill>
                  <a:schemeClr val="tx1"/>
                </a:solidFill>
              </a:rPr>
              <a:t> </a:t>
            </a:r>
            <a:r>
              <a:rPr lang="en-US" sz="2400" dirty="0" err="1">
                <a:solidFill>
                  <a:schemeClr val="tx1"/>
                </a:solidFill>
              </a:rPr>
              <a:t>scăzută</a:t>
            </a:r>
            <a:endParaRPr lang="en-US" sz="2400" dirty="0">
              <a:solidFill>
                <a:schemeClr val="tx1"/>
              </a:solidFill>
            </a:endParaRPr>
          </a:p>
          <a:p>
            <a:pPr lvl="0"/>
            <a:r>
              <a:rPr lang="en-US" sz="2400" dirty="0" err="1">
                <a:solidFill>
                  <a:srgbClr val="0070C0"/>
                </a:solidFill>
              </a:rPr>
              <a:t>Problemă</a:t>
            </a:r>
            <a:r>
              <a:rPr lang="en-US" sz="2400" dirty="0">
                <a:solidFill>
                  <a:srgbClr val="0070C0"/>
                </a:solidFill>
              </a:rPr>
              <a:t> de </a:t>
            </a:r>
            <a:r>
              <a:rPr lang="en-US" sz="2400" dirty="0" err="1">
                <a:solidFill>
                  <a:srgbClr val="0070C0"/>
                </a:solidFill>
              </a:rPr>
              <a:t>coagulare</a:t>
            </a:r>
            <a:r>
              <a:rPr lang="en-US" sz="2400" dirty="0">
                <a:solidFill>
                  <a:srgbClr val="0070C0"/>
                </a:solidFill>
              </a:rPr>
              <a:t> a </a:t>
            </a:r>
            <a:r>
              <a:rPr lang="en-US" sz="2400" dirty="0" err="1">
                <a:solidFill>
                  <a:srgbClr val="0070C0"/>
                </a:solidFill>
              </a:rPr>
              <a:t>sângelui</a:t>
            </a:r>
            <a:r>
              <a:rPr lang="en-US" sz="2400" dirty="0">
                <a:solidFill>
                  <a:srgbClr val="0070C0"/>
                </a:solidFill>
              </a:rPr>
              <a:t>: </a:t>
            </a:r>
            <a:r>
              <a:rPr lang="en-US" sz="2400" dirty="0">
                <a:solidFill>
                  <a:schemeClr val="tx1"/>
                </a:solidFill>
              </a:rPr>
              <a:t>D-dimer </a:t>
            </a:r>
            <a:r>
              <a:rPr lang="en-US" sz="2400" dirty="0" err="1">
                <a:solidFill>
                  <a:schemeClr val="tx1"/>
                </a:solidFill>
              </a:rPr>
              <a:t>ridicat</a:t>
            </a:r>
            <a:endParaRPr lang="en-US" sz="2400" dirty="0">
              <a:solidFill>
                <a:schemeClr val="tx1"/>
              </a:solidFill>
            </a:endParaRPr>
          </a:p>
          <a:p>
            <a:pPr lvl="0"/>
            <a:r>
              <a:rPr lang="en-US" sz="2400" dirty="0" err="1">
                <a:solidFill>
                  <a:srgbClr val="0070C0"/>
                </a:solidFill>
              </a:rPr>
              <a:t>Inflamație</a:t>
            </a:r>
            <a:r>
              <a:rPr lang="en-US" sz="2400" dirty="0">
                <a:solidFill>
                  <a:srgbClr val="0070C0"/>
                </a:solidFill>
              </a:rPr>
              <a:t>: </a:t>
            </a:r>
            <a:r>
              <a:rPr lang="en-US" sz="2400" dirty="0" err="1">
                <a:solidFill>
                  <a:schemeClr val="tx1"/>
                </a:solidFill>
              </a:rPr>
              <a:t>fier</a:t>
            </a:r>
            <a:r>
              <a:rPr lang="en-US" sz="2400" dirty="0">
                <a:solidFill>
                  <a:schemeClr val="tx1"/>
                </a:solidFill>
              </a:rPr>
              <a:t> </a:t>
            </a:r>
            <a:r>
              <a:rPr lang="en-US" sz="2400" dirty="0" err="1">
                <a:solidFill>
                  <a:schemeClr val="tx1"/>
                </a:solidFill>
              </a:rPr>
              <a:t>seric</a:t>
            </a:r>
            <a:r>
              <a:rPr lang="en-US" sz="2400" dirty="0">
                <a:solidFill>
                  <a:schemeClr val="tx1"/>
                </a:solidFill>
              </a:rPr>
              <a:t> </a:t>
            </a:r>
            <a:r>
              <a:rPr lang="en-US" sz="2400" dirty="0" err="1">
                <a:solidFill>
                  <a:schemeClr val="tx1"/>
                </a:solidFill>
              </a:rPr>
              <a:t>ridicat</a:t>
            </a:r>
            <a:r>
              <a:rPr lang="en-US" sz="2400" dirty="0">
                <a:solidFill>
                  <a:schemeClr val="tx1"/>
                </a:solidFill>
              </a:rPr>
              <a:t> </a:t>
            </a:r>
            <a:r>
              <a:rPr lang="en-US" sz="2400" dirty="0" err="1">
                <a:solidFill>
                  <a:schemeClr val="tx1"/>
                </a:solidFill>
              </a:rPr>
              <a:t>și</a:t>
            </a:r>
            <a:r>
              <a:rPr lang="en-US" sz="2400" dirty="0">
                <a:solidFill>
                  <a:schemeClr val="tx1"/>
                </a:solidFill>
              </a:rPr>
              <a:t> CRP</a:t>
            </a:r>
          </a:p>
          <a:p>
            <a:pPr lvl="0"/>
            <a:r>
              <a:rPr lang="en-US" sz="2400" dirty="0" err="1">
                <a:solidFill>
                  <a:srgbClr val="0070C0"/>
                </a:solidFill>
              </a:rPr>
              <a:t>Radiografie</a:t>
            </a:r>
            <a:r>
              <a:rPr lang="en-US" sz="2400" dirty="0">
                <a:solidFill>
                  <a:srgbClr val="0070C0"/>
                </a:solidFill>
              </a:rPr>
              <a:t> </a:t>
            </a:r>
            <a:r>
              <a:rPr lang="en-US" sz="2400" dirty="0" err="1">
                <a:solidFill>
                  <a:srgbClr val="0070C0"/>
                </a:solidFill>
              </a:rPr>
              <a:t>toracică</a:t>
            </a:r>
            <a:r>
              <a:rPr lang="en-US" sz="2400" dirty="0">
                <a:solidFill>
                  <a:srgbClr val="0070C0"/>
                </a:solidFill>
              </a:rPr>
              <a:t> </a:t>
            </a:r>
            <a:r>
              <a:rPr lang="en-US" sz="2400" dirty="0" err="1">
                <a:solidFill>
                  <a:srgbClr val="0070C0"/>
                </a:solidFill>
              </a:rPr>
              <a:t>anormală</a:t>
            </a:r>
            <a:endParaRPr lang="en-US" sz="2400" dirty="0">
              <a:solidFill>
                <a:srgbClr val="0070C0"/>
              </a:solidFill>
            </a:endParaRPr>
          </a:p>
        </p:txBody>
      </p:sp>
    </p:spTree>
    <p:extLst>
      <p:ext uri="{BB962C8B-B14F-4D97-AF65-F5344CB8AC3E}">
        <p14:creationId xmlns:p14="http://schemas.microsoft.com/office/powerpoint/2010/main" val="342191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E5AB6C-1357-49CC-BE17-47B1EB36E7DE}"/>
              </a:ext>
            </a:extLst>
          </p:cNvPr>
          <p:cNvSpPr>
            <a:spLocks noGrp="1"/>
          </p:cNvSpPr>
          <p:nvPr>
            <p:ph type="title"/>
          </p:nvPr>
        </p:nvSpPr>
        <p:spPr>
          <a:xfrm>
            <a:off x="601980" y="365368"/>
            <a:ext cx="10222230" cy="680477"/>
          </a:xfrm>
        </p:spPr>
        <p:txBody>
          <a:bodyPr>
            <a:normAutofit fontScale="90000"/>
          </a:bodyPr>
          <a:lstStyle/>
          <a:p>
            <a:r>
              <a:rPr lang="ro-RO" sz="3600" b="1" i="0" dirty="0" smtClean="0">
                <a:solidFill>
                  <a:srgbClr val="0070C0"/>
                </a:solidFill>
              </a:rPr>
              <a:t>Radiografia plămânilor afectați de </a:t>
            </a:r>
            <a:r>
              <a:rPr lang="en-US" sz="3600" b="1" i="0" dirty="0" smtClean="0">
                <a:solidFill>
                  <a:srgbClr val="0070C0"/>
                </a:solidFill>
              </a:rPr>
              <a:t>Covid-19</a:t>
            </a:r>
            <a:endParaRPr lang="en-US" sz="3600" b="1" i="0" dirty="0">
              <a:solidFill>
                <a:srgbClr val="0070C0"/>
              </a:solidFill>
            </a:endParaRPr>
          </a:p>
        </p:txBody>
      </p:sp>
      <p:pic>
        <p:nvPicPr>
          <p:cNvPr id="4" name="Content Placeholder 3">
            <a:extLst>
              <a:ext uri="{FF2B5EF4-FFF2-40B4-BE49-F238E27FC236}">
                <a16:creationId xmlns:a16="http://schemas.microsoft.com/office/drawing/2014/main" xmlns="" id="{BDD94A12-131D-4F8F-ABD7-AE3BB15AD638}"/>
              </a:ext>
            </a:extLst>
          </p:cNvPr>
          <p:cNvPicPr>
            <a:picLocks noGrp="1" noChangeAspect="1"/>
          </p:cNvPicPr>
          <p:nvPr>
            <p:ph idx="1"/>
          </p:nvPr>
        </p:nvPicPr>
        <p:blipFill rotWithShape="1">
          <a:blip r:embed="rId3"/>
          <a:srcRect t="408" r="37487"/>
          <a:stretch/>
        </p:blipFill>
        <p:spPr>
          <a:xfrm>
            <a:off x="6953767" y="1256082"/>
            <a:ext cx="4756999" cy="4262975"/>
          </a:xfrm>
          <a:prstGeom prst="rect">
            <a:avLst/>
          </a:prstGeom>
        </p:spPr>
      </p:pic>
      <p:sp>
        <p:nvSpPr>
          <p:cNvPr id="7" name="TextBox 6">
            <a:extLst>
              <a:ext uri="{FF2B5EF4-FFF2-40B4-BE49-F238E27FC236}">
                <a16:creationId xmlns:a16="http://schemas.microsoft.com/office/drawing/2014/main" xmlns="" id="{DEE9CD65-2C31-466F-934A-4EC535EBB323}"/>
              </a:ext>
            </a:extLst>
          </p:cNvPr>
          <p:cNvSpPr txBox="1"/>
          <p:nvPr/>
        </p:nvSpPr>
        <p:spPr>
          <a:xfrm>
            <a:off x="641984" y="1550015"/>
            <a:ext cx="6164697" cy="4832092"/>
          </a:xfrm>
          <a:prstGeom prst="rect">
            <a:avLst/>
          </a:prstGeom>
          <a:noFill/>
        </p:spPr>
        <p:txBody>
          <a:bodyPr wrap="square">
            <a:spAutoFit/>
          </a:bodyPr>
          <a:lstStyle/>
          <a:p>
            <a:pPr marL="457200" indent="-457200">
              <a:buFont typeface="Arial" panose="020B0604020202020204" pitchFamily="34" charset="0"/>
              <a:buChar char="•"/>
            </a:pPr>
            <a:r>
              <a:rPr lang="ro-RO" sz="2800" dirty="0" smtClean="0">
                <a:solidFill>
                  <a:srgbClr val="000000"/>
                </a:solidFill>
                <a:latin typeface="noto_sansregular"/>
              </a:rPr>
              <a:t>P</a:t>
            </a:r>
            <a:r>
              <a:rPr lang="en-US" sz="2800" dirty="0" err="1" smtClean="0">
                <a:solidFill>
                  <a:srgbClr val="000000"/>
                </a:solidFill>
                <a:latin typeface="noto_sansregular"/>
              </a:rPr>
              <a:t>lămâni</a:t>
            </a:r>
            <a:r>
              <a:rPr lang="ro-RO" sz="2800" dirty="0" smtClean="0">
                <a:solidFill>
                  <a:srgbClr val="000000"/>
                </a:solidFill>
                <a:latin typeface="noto_sansregular"/>
              </a:rPr>
              <a:t>i</a:t>
            </a:r>
            <a:r>
              <a:rPr lang="en-US" sz="2800" dirty="0" smtClean="0">
                <a:solidFill>
                  <a:srgbClr val="000000"/>
                </a:solidFill>
                <a:latin typeface="noto_sansregular"/>
              </a:rPr>
              <a:t> </a:t>
            </a:r>
            <a:r>
              <a:rPr lang="en-US" sz="2800" dirty="0">
                <a:solidFill>
                  <a:srgbClr val="000000"/>
                </a:solidFill>
                <a:latin typeface="noto_sansregular"/>
              </a:rPr>
              <a:t>se </a:t>
            </a:r>
            <a:r>
              <a:rPr lang="en-US" sz="2800" dirty="0" err="1">
                <a:solidFill>
                  <a:srgbClr val="000000"/>
                </a:solidFill>
                <a:latin typeface="noto_sansregular"/>
              </a:rPr>
              <a:t>umplu</a:t>
            </a:r>
            <a:r>
              <a:rPr lang="en-US" sz="2800" dirty="0">
                <a:solidFill>
                  <a:srgbClr val="000000"/>
                </a:solidFill>
                <a:latin typeface="noto_sansregular"/>
              </a:rPr>
              <a:t> cu </a:t>
            </a:r>
            <a:r>
              <a:rPr lang="en-US" sz="2800" dirty="0" err="1">
                <a:solidFill>
                  <a:srgbClr val="000000"/>
                </a:solidFill>
                <a:latin typeface="noto_sansregular"/>
              </a:rPr>
              <a:t>lichid</a:t>
            </a:r>
            <a:r>
              <a:rPr lang="en-US" sz="2800" dirty="0">
                <a:solidFill>
                  <a:srgbClr val="000000"/>
                </a:solidFill>
                <a:latin typeface="noto_sansregular"/>
              </a:rPr>
              <a:t>, </a:t>
            </a:r>
            <a:r>
              <a:rPr lang="en-US" sz="2800" dirty="0" err="1">
                <a:solidFill>
                  <a:srgbClr val="000000"/>
                </a:solidFill>
                <a:latin typeface="noto_sansregular"/>
              </a:rPr>
              <a:t>limitându</a:t>
            </a:r>
            <a:r>
              <a:rPr lang="en-US" sz="2800" dirty="0">
                <a:solidFill>
                  <a:srgbClr val="000000"/>
                </a:solidFill>
                <a:latin typeface="noto_sansregular"/>
              </a:rPr>
              <a:t>-le </a:t>
            </a:r>
            <a:r>
              <a:rPr lang="en-US" sz="2800" dirty="0" err="1">
                <a:solidFill>
                  <a:srgbClr val="000000"/>
                </a:solidFill>
                <a:latin typeface="noto_sansregular"/>
              </a:rPr>
              <a:t>capacitatea</a:t>
            </a:r>
            <a:r>
              <a:rPr lang="en-US" sz="2800" dirty="0">
                <a:solidFill>
                  <a:srgbClr val="000000"/>
                </a:solidFill>
                <a:latin typeface="noto_sansregular"/>
              </a:rPr>
              <a:t> de a </a:t>
            </a:r>
            <a:r>
              <a:rPr lang="en-US" sz="2800" dirty="0" err="1">
                <a:solidFill>
                  <a:srgbClr val="000000"/>
                </a:solidFill>
                <a:latin typeface="noto_sansregular"/>
              </a:rPr>
              <a:t>lua</a:t>
            </a:r>
            <a:r>
              <a:rPr lang="en-US" sz="2800" dirty="0">
                <a:solidFill>
                  <a:srgbClr val="000000"/>
                </a:solidFill>
                <a:latin typeface="noto_sansregular"/>
              </a:rPr>
              <a:t> </a:t>
            </a:r>
            <a:r>
              <a:rPr lang="en-US" sz="2800" dirty="0" err="1">
                <a:solidFill>
                  <a:srgbClr val="000000"/>
                </a:solidFill>
                <a:latin typeface="noto_sansregular"/>
              </a:rPr>
              <a:t>oxigen</a:t>
            </a:r>
            <a:r>
              <a:rPr lang="en-US" sz="2800" dirty="0">
                <a:solidFill>
                  <a:srgbClr val="000000"/>
                </a:solidFill>
                <a:latin typeface="noto_sansregular"/>
              </a:rPr>
              <a:t>.</a:t>
            </a:r>
          </a:p>
          <a:p>
            <a:pPr marL="457200" indent="-457200">
              <a:buFont typeface="Arial" panose="020B0604020202020204" pitchFamily="34" charset="0"/>
              <a:buChar char="•"/>
            </a:pPr>
            <a:endParaRPr lang="en-US" sz="2800" dirty="0">
              <a:solidFill>
                <a:srgbClr val="000000"/>
              </a:solidFill>
              <a:latin typeface="noto_sansregular"/>
            </a:endParaRPr>
          </a:p>
          <a:p>
            <a:pPr marL="457200" indent="-457200">
              <a:buFont typeface="Arial" panose="020B0604020202020204" pitchFamily="34" charset="0"/>
              <a:buChar char="•"/>
            </a:pPr>
            <a:r>
              <a:rPr lang="ro-RO" sz="2800" dirty="0" smtClean="0">
                <a:solidFill>
                  <a:srgbClr val="000000"/>
                </a:solidFill>
                <a:latin typeface="noto_sansregular"/>
              </a:rPr>
              <a:t>S</a:t>
            </a:r>
            <a:r>
              <a:rPr lang="en-US" sz="2800" dirty="0" smtClean="0">
                <a:solidFill>
                  <a:srgbClr val="000000"/>
                </a:solidFill>
                <a:latin typeface="noto_sansregular"/>
              </a:rPr>
              <a:t>e </a:t>
            </a:r>
            <a:r>
              <a:rPr lang="en-US" sz="2800" dirty="0" err="1">
                <a:solidFill>
                  <a:srgbClr val="000000"/>
                </a:solidFill>
                <a:latin typeface="noto_sansregular"/>
              </a:rPr>
              <a:t>dezvoltă</a:t>
            </a:r>
            <a:r>
              <a:rPr lang="en-US" sz="2800" dirty="0">
                <a:solidFill>
                  <a:srgbClr val="000000"/>
                </a:solidFill>
                <a:latin typeface="noto_sansregular"/>
              </a:rPr>
              <a:t> </a:t>
            </a:r>
            <a:r>
              <a:rPr lang="ro-RO" sz="2800" dirty="0" smtClean="0">
                <a:solidFill>
                  <a:srgbClr val="000000"/>
                </a:solidFill>
                <a:latin typeface="noto_sansregular"/>
              </a:rPr>
              <a:t>p</a:t>
            </a:r>
            <a:r>
              <a:rPr lang="en-US" sz="2800" dirty="0" err="1" smtClean="0">
                <a:solidFill>
                  <a:srgbClr val="000000"/>
                </a:solidFill>
                <a:latin typeface="noto_sansregular"/>
              </a:rPr>
              <a:t>neumonia</a:t>
            </a:r>
            <a:r>
              <a:rPr lang="en-US" sz="2800" dirty="0" smtClean="0">
                <a:solidFill>
                  <a:srgbClr val="000000"/>
                </a:solidFill>
                <a:latin typeface="noto_sansregular"/>
              </a:rPr>
              <a:t>, </a:t>
            </a:r>
            <a:r>
              <a:rPr lang="en-US" sz="2800" dirty="0" err="1">
                <a:solidFill>
                  <a:srgbClr val="000000"/>
                </a:solidFill>
                <a:latin typeface="noto_sansregular"/>
              </a:rPr>
              <a:t>provocând</a:t>
            </a:r>
            <a:r>
              <a:rPr lang="en-US" sz="2800" dirty="0">
                <a:solidFill>
                  <a:srgbClr val="000000"/>
                </a:solidFill>
                <a:latin typeface="noto_sansregular"/>
              </a:rPr>
              <a:t> </a:t>
            </a:r>
            <a:r>
              <a:rPr lang="en-US" sz="2800" dirty="0" err="1">
                <a:solidFill>
                  <a:srgbClr val="000000"/>
                </a:solidFill>
                <a:latin typeface="noto_sansregular"/>
              </a:rPr>
              <a:t>dificultăți</a:t>
            </a:r>
            <a:r>
              <a:rPr lang="en-US" sz="2800" dirty="0">
                <a:solidFill>
                  <a:srgbClr val="000000"/>
                </a:solidFill>
                <a:latin typeface="noto_sansregular"/>
              </a:rPr>
              <a:t> de </a:t>
            </a:r>
            <a:r>
              <a:rPr lang="en-US" sz="2800" dirty="0" err="1">
                <a:solidFill>
                  <a:srgbClr val="000000"/>
                </a:solidFill>
                <a:latin typeface="noto_sansregular"/>
              </a:rPr>
              <a:t>respirație</a:t>
            </a:r>
            <a:r>
              <a:rPr lang="en-US" sz="2800" dirty="0">
                <a:solidFill>
                  <a:srgbClr val="000000"/>
                </a:solidFill>
                <a:latin typeface="noto_sansregular"/>
              </a:rPr>
              <a:t>, </a:t>
            </a:r>
            <a:r>
              <a:rPr lang="en-US" sz="2800" dirty="0" err="1">
                <a:solidFill>
                  <a:srgbClr val="000000"/>
                </a:solidFill>
                <a:latin typeface="noto_sansregular"/>
              </a:rPr>
              <a:t>tuse</a:t>
            </a:r>
            <a:r>
              <a:rPr lang="en-US" sz="2800" dirty="0">
                <a:solidFill>
                  <a:srgbClr val="000000"/>
                </a:solidFill>
                <a:latin typeface="noto_sansregular"/>
              </a:rPr>
              <a:t> </a:t>
            </a:r>
            <a:r>
              <a:rPr lang="en-US" sz="2800" dirty="0" err="1">
                <a:solidFill>
                  <a:srgbClr val="000000"/>
                </a:solidFill>
                <a:latin typeface="noto_sansregular"/>
              </a:rPr>
              <a:t>și</a:t>
            </a:r>
            <a:r>
              <a:rPr lang="en-US" sz="2800" dirty="0">
                <a:solidFill>
                  <a:srgbClr val="000000"/>
                </a:solidFill>
                <a:latin typeface="noto_sansregular"/>
              </a:rPr>
              <a:t> </a:t>
            </a:r>
            <a:r>
              <a:rPr lang="en-US" sz="2800" dirty="0" err="1">
                <a:solidFill>
                  <a:srgbClr val="000000"/>
                </a:solidFill>
                <a:latin typeface="noto_sansregular"/>
              </a:rPr>
              <a:t>alte</a:t>
            </a:r>
            <a:r>
              <a:rPr lang="en-US" sz="2800" dirty="0">
                <a:solidFill>
                  <a:srgbClr val="000000"/>
                </a:solidFill>
                <a:latin typeface="noto_sansregular"/>
              </a:rPr>
              <a:t> </a:t>
            </a:r>
            <a:r>
              <a:rPr lang="en-US" sz="2800" dirty="0" err="1">
                <a:solidFill>
                  <a:srgbClr val="000000"/>
                </a:solidFill>
                <a:latin typeface="noto_sansregular"/>
              </a:rPr>
              <a:t>simptome</a:t>
            </a:r>
            <a:r>
              <a:rPr lang="en-US" sz="2800" dirty="0">
                <a:solidFill>
                  <a:srgbClr val="000000"/>
                </a:solidFill>
                <a:latin typeface="noto_sansregular"/>
              </a:rPr>
              <a:t>.</a:t>
            </a:r>
          </a:p>
          <a:p>
            <a:pPr marL="457200" indent="-457200">
              <a:buFont typeface="Arial" panose="020B0604020202020204" pitchFamily="34" charset="0"/>
              <a:buChar char="•"/>
            </a:pPr>
            <a:endParaRPr lang="en-US" sz="2800" dirty="0">
              <a:solidFill>
                <a:srgbClr val="000000"/>
              </a:solidFill>
              <a:latin typeface="noto_sansregular"/>
            </a:endParaRPr>
          </a:p>
          <a:p>
            <a:pPr marL="457200" indent="-457200">
              <a:buFont typeface="Arial" panose="020B0604020202020204" pitchFamily="34" charset="0"/>
              <a:buChar char="•"/>
            </a:pPr>
            <a:r>
              <a:rPr lang="en-US" sz="2800" dirty="0" err="1">
                <a:solidFill>
                  <a:srgbClr val="000000"/>
                </a:solidFill>
                <a:latin typeface="noto_sansregular"/>
              </a:rPr>
              <a:t>Probleme</a:t>
            </a:r>
            <a:r>
              <a:rPr lang="en-US" sz="2800" dirty="0">
                <a:solidFill>
                  <a:srgbClr val="000000"/>
                </a:solidFill>
                <a:latin typeface="noto_sansregular"/>
              </a:rPr>
              <a:t> </a:t>
            </a:r>
            <a:r>
              <a:rPr lang="en-US" sz="2800" dirty="0" err="1">
                <a:solidFill>
                  <a:srgbClr val="000000"/>
                </a:solidFill>
                <a:latin typeface="noto_sansregular"/>
              </a:rPr>
              <a:t>pulmonare</a:t>
            </a:r>
            <a:r>
              <a:rPr lang="en-US" sz="2800" dirty="0">
                <a:solidFill>
                  <a:srgbClr val="000000"/>
                </a:solidFill>
                <a:latin typeface="noto_sansregular"/>
              </a:rPr>
              <a:t>, cum </a:t>
            </a:r>
            <a:r>
              <a:rPr lang="en-US" sz="2800" dirty="0" err="1">
                <a:solidFill>
                  <a:srgbClr val="000000"/>
                </a:solidFill>
                <a:latin typeface="noto_sansregular"/>
              </a:rPr>
              <a:t>ar</a:t>
            </a:r>
            <a:r>
              <a:rPr lang="en-US" sz="2800" dirty="0">
                <a:solidFill>
                  <a:srgbClr val="000000"/>
                </a:solidFill>
                <a:latin typeface="noto_sansregular"/>
              </a:rPr>
              <a:t> fi </a:t>
            </a:r>
            <a:r>
              <a:rPr lang="en-US" sz="2800" dirty="0" err="1">
                <a:solidFill>
                  <a:srgbClr val="000000"/>
                </a:solidFill>
                <a:latin typeface="noto_sansregular"/>
              </a:rPr>
              <a:t>dificultăți</a:t>
            </a:r>
            <a:r>
              <a:rPr lang="en-US" sz="2800" dirty="0">
                <a:solidFill>
                  <a:srgbClr val="000000"/>
                </a:solidFill>
                <a:latin typeface="noto_sansregular"/>
              </a:rPr>
              <a:t> de </a:t>
            </a:r>
            <a:r>
              <a:rPr lang="en-US" sz="2800" dirty="0" err="1">
                <a:solidFill>
                  <a:srgbClr val="000000"/>
                </a:solidFill>
                <a:latin typeface="noto_sansregular"/>
              </a:rPr>
              <a:t>respirație</a:t>
            </a:r>
            <a:r>
              <a:rPr lang="en-US" sz="2800" dirty="0">
                <a:solidFill>
                  <a:srgbClr val="000000"/>
                </a:solidFill>
                <a:latin typeface="noto_sansregular"/>
              </a:rPr>
              <a:t>, pot </a:t>
            </a:r>
            <a:r>
              <a:rPr lang="en-US" sz="2800" dirty="0" err="1">
                <a:solidFill>
                  <a:srgbClr val="000000"/>
                </a:solidFill>
                <a:latin typeface="noto_sansregular"/>
              </a:rPr>
              <a:t>persista</a:t>
            </a:r>
            <a:r>
              <a:rPr lang="en-US" sz="2800" dirty="0">
                <a:solidFill>
                  <a:srgbClr val="000000"/>
                </a:solidFill>
                <a:latin typeface="noto_sansregular"/>
              </a:rPr>
              <a:t> </a:t>
            </a:r>
            <a:r>
              <a:rPr lang="en-US" sz="2800" dirty="0" err="1">
                <a:solidFill>
                  <a:srgbClr val="000000"/>
                </a:solidFill>
                <a:latin typeface="noto_sansregular"/>
              </a:rPr>
              <a:t>după</a:t>
            </a:r>
            <a:r>
              <a:rPr lang="en-US" sz="2800" dirty="0">
                <a:solidFill>
                  <a:srgbClr val="000000"/>
                </a:solidFill>
                <a:latin typeface="noto_sansregular"/>
              </a:rPr>
              <a:t> </a:t>
            </a:r>
            <a:r>
              <a:rPr lang="en-US" sz="2800" dirty="0" err="1">
                <a:solidFill>
                  <a:srgbClr val="000000"/>
                </a:solidFill>
                <a:latin typeface="noto_sansregular"/>
              </a:rPr>
              <a:t>recuperarea</a:t>
            </a:r>
            <a:r>
              <a:rPr lang="en-US" sz="2800" dirty="0">
                <a:solidFill>
                  <a:srgbClr val="000000"/>
                </a:solidFill>
                <a:latin typeface="noto_sansregular"/>
              </a:rPr>
              <a:t> </a:t>
            </a:r>
            <a:r>
              <a:rPr lang="en-US" sz="2800" dirty="0" err="1">
                <a:solidFill>
                  <a:srgbClr val="000000"/>
                </a:solidFill>
                <a:latin typeface="noto_sansregular"/>
              </a:rPr>
              <a:t>pacientului</a:t>
            </a:r>
            <a:r>
              <a:rPr lang="en-US" sz="2800" dirty="0">
                <a:solidFill>
                  <a:srgbClr val="000000"/>
                </a:solidFill>
                <a:latin typeface="noto_sansregular"/>
              </a:rPr>
              <a:t>.</a:t>
            </a:r>
            <a:endParaRPr lang="en-US" sz="2800" dirty="0"/>
          </a:p>
        </p:txBody>
      </p:sp>
    </p:spTree>
    <p:extLst>
      <p:ext uri="{BB962C8B-B14F-4D97-AF65-F5344CB8AC3E}">
        <p14:creationId xmlns:p14="http://schemas.microsoft.com/office/powerpoint/2010/main" val="2331620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82F1AA-5913-458C-900D-E1FA432BB478}"/>
              </a:ext>
            </a:extLst>
          </p:cNvPr>
          <p:cNvSpPr>
            <a:spLocks noGrp="1"/>
          </p:cNvSpPr>
          <p:nvPr>
            <p:ph type="title"/>
          </p:nvPr>
        </p:nvSpPr>
        <p:spPr>
          <a:xfrm>
            <a:off x="847725" y="664063"/>
            <a:ext cx="3484245" cy="2713501"/>
          </a:xfrm>
        </p:spPr>
        <p:txBody>
          <a:bodyPr/>
          <a:lstStyle/>
          <a:p>
            <a:r>
              <a:rPr lang="ro-RO" sz="3600" b="1" i="0" dirty="0" smtClean="0">
                <a:solidFill>
                  <a:srgbClr val="0070C0"/>
                </a:solidFill>
              </a:rPr>
              <a:t>Evaluarea </a:t>
            </a:r>
            <a:r>
              <a:rPr lang="en-US" sz="3600" b="1" i="0" dirty="0" smtClean="0">
                <a:solidFill>
                  <a:srgbClr val="0070C0"/>
                </a:solidFill>
              </a:rPr>
              <a:t>Nursing </a:t>
            </a:r>
            <a:r>
              <a:rPr lang="ro-RO" sz="3600" b="1" i="0" dirty="0" smtClean="0">
                <a:solidFill>
                  <a:srgbClr val="0070C0"/>
                </a:solidFill>
              </a:rPr>
              <a:t>la spitalizare</a:t>
            </a:r>
            <a:endParaRPr lang="en-US" sz="3600" b="1" i="0" dirty="0">
              <a:solidFill>
                <a:srgbClr val="0070C0"/>
              </a:solidFill>
            </a:endParaRPr>
          </a:p>
        </p:txBody>
      </p:sp>
      <p:sp>
        <p:nvSpPr>
          <p:cNvPr id="3" name="Content Placeholder 2">
            <a:extLst>
              <a:ext uri="{FF2B5EF4-FFF2-40B4-BE49-F238E27FC236}">
                <a16:creationId xmlns:a16="http://schemas.microsoft.com/office/drawing/2014/main" xmlns="" id="{A3861123-F369-4FA0-B3C3-9937478CF4A4}"/>
              </a:ext>
            </a:extLst>
          </p:cNvPr>
          <p:cNvSpPr>
            <a:spLocks noGrp="1"/>
          </p:cNvSpPr>
          <p:nvPr>
            <p:ph idx="1"/>
          </p:nvPr>
        </p:nvSpPr>
        <p:spPr>
          <a:xfrm>
            <a:off x="4781549" y="965718"/>
            <a:ext cx="6562726" cy="5190918"/>
          </a:xfrm>
        </p:spPr>
        <p:txBody>
          <a:bodyPr vert="horz" lIns="91440" tIns="45720" rIns="91440" bIns="45720" rtlCol="0" anchor="t">
            <a:normAutofit/>
          </a:bodyPr>
          <a:lstStyle/>
          <a:p>
            <a:pPr marL="283210" indent="-283210"/>
            <a:r>
              <a:rPr lang="en-US" sz="2800" dirty="0" err="1">
                <a:ea typeface="+mn-lt"/>
                <a:cs typeface="+mn-lt"/>
              </a:rPr>
              <a:t>Doamna</a:t>
            </a:r>
            <a:r>
              <a:rPr lang="en-US" sz="2800" dirty="0">
                <a:ea typeface="+mn-lt"/>
                <a:cs typeface="+mn-lt"/>
              </a:rPr>
              <a:t> Smith era </a:t>
            </a:r>
            <a:r>
              <a:rPr lang="en-US" sz="2800" dirty="0" err="1">
                <a:ea typeface="+mn-lt"/>
                <a:cs typeface="+mn-lt"/>
              </a:rPr>
              <a:t>alertă</a:t>
            </a:r>
            <a:r>
              <a:rPr lang="en-US" sz="2800" dirty="0">
                <a:ea typeface="+mn-lt"/>
                <a:cs typeface="+mn-lt"/>
              </a:rPr>
              <a:t> </a:t>
            </a:r>
            <a:r>
              <a:rPr lang="en-US" sz="2800" dirty="0" err="1">
                <a:ea typeface="+mn-lt"/>
                <a:cs typeface="+mn-lt"/>
              </a:rPr>
              <a:t>și</a:t>
            </a:r>
            <a:r>
              <a:rPr lang="en-US" sz="2800" dirty="0">
                <a:ea typeface="+mn-lt"/>
                <a:cs typeface="+mn-lt"/>
              </a:rPr>
              <a:t> </a:t>
            </a:r>
            <a:r>
              <a:rPr lang="en-US" sz="2800" dirty="0" err="1">
                <a:ea typeface="+mn-lt"/>
                <a:cs typeface="+mn-lt"/>
              </a:rPr>
              <a:t>orientată</a:t>
            </a:r>
            <a:r>
              <a:rPr lang="en-US" sz="2800" dirty="0">
                <a:ea typeface="+mn-lt"/>
                <a:cs typeface="+mn-lt"/>
              </a:rPr>
              <a:t>, </a:t>
            </a:r>
            <a:r>
              <a:rPr lang="en-US" sz="2800" dirty="0" err="1">
                <a:ea typeface="+mn-lt"/>
                <a:cs typeface="+mn-lt"/>
              </a:rPr>
              <a:t>dar</a:t>
            </a:r>
            <a:r>
              <a:rPr lang="en-US" sz="2800" dirty="0">
                <a:ea typeface="+mn-lt"/>
                <a:cs typeface="+mn-lt"/>
              </a:rPr>
              <a:t> </a:t>
            </a:r>
            <a:r>
              <a:rPr lang="en-US" sz="2800" dirty="0" err="1">
                <a:ea typeface="+mn-lt"/>
                <a:cs typeface="+mn-lt"/>
              </a:rPr>
              <a:t>îngrijorată</a:t>
            </a:r>
            <a:r>
              <a:rPr lang="en-US" sz="2800" dirty="0">
                <a:ea typeface="+mn-lt"/>
                <a:cs typeface="+mn-lt"/>
              </a:rPr>
              <a:t> de </a:t>
            </a:r>
            <a:r>
              <a:rPr lang="en-US" sz="2800" dirty="0" err="1">
                <a:ea typeface="+mn-lt"/>
                <a:cs typeface="+mn-lt"/>
              </a:rPr>
              <a:t>faptul</a:t>
            </a:r>
            <a:r>
              <a:rPr lang="en-US" sz="2800" dirty="0">
                <a:ea typeface="+mn-lt"/>
                <a:cs typeface="+mn-lt"/>
              </a:rPr>
              <a:t> </a:t>
            </a:r>
            <a:r>
              <a:rPr lang="en-US" sz="2800" dirty="0" err="1">
                <a:ea typeface="+mn-lt"/>
                <a:cs typeface="+mn-lt"/>
              </a:rPr>
              <a:t>că</a:t>
            </a:r>
            <a:r>
              <a:rPr lang="en-US" sz="2800" dirty="0">
                <a:ea typeface="+mn-lt"/>
                <a:cs typeface="+mn-lt"/>
              </a:rPr>
              <a:t> se </a:t>
            </a:r>
            <a:r>
              <a:rPr lang="en-US" sz="2800" dirty="0" err="1">
                <a:ea typeface="+mn-lt"/>
                <a:cs typeface="+mn-lt"/>
              </a:rPr>
              <a:t>afla</a:t>
            </a:r>
            <a:r>
              <a:rPr lang="en-US" sz="2800" dirty="0">
                <a:ea typeface="+mn-lt"/>
                <a:cs typeface="+mn-lt"/>
              </a:rPr>
              <a:t> </a:t>
            </a:r>
            <a:r>
              <a:rPr lang="en-US" sz="2800" dirty="0" err="1">
                <a:ea typeface="+mn-lt"/>
                <a:cs typeface="+mn-lt"/>
              </a:rPr>
              <a:t>în</a:t>
            </a:r>
            <a:r>
              <a:rPr lang="en-US" sz="2800" dirty="0">
                <a:ea typeface="+mn-lt"/>
                <a:cs typeface="+mn-lt"/>
              </a:rPr>
              <a:t> </a:t>
            </a:r>
            <a:r>
              <a:rPr lang="en-US" sz="2800" dirty="0" err="1">
                <a:ea typeface="+mn-lt"/>
                <a:cs typeface="+mn-lt"/>
              </a:rPr>
              <a:t>spital</a:t>
            </a:r>
            <a:endParaRPr lang="en-US" sz="2800" dirty="0">
              <a:ea typeface="+mn-lt"/>
              <a:cs typeface="+mn-lt"/>
            </a:endParaRPr>
          </a:p>
          <a:p>
            <a:pPr marL="283210" indent="-283210"/>
            <a:r>
              <a:rPr lang="en-US" sz="2800" dirty="0">
                <a:ea typeface="+mn-lt"/>
                <a:cs typeface="+mn-lt"/>
              </a:rPr>
              <a:t>Era </a:t>
            </a:r>
            <a:r>
              <a:rPr lang="en-US" sz="2800" dirty="0" err="1">
                <a:ea typeface="+mn-lt"/>
                <a:cs typeface="+mn-lt"/>
              </a:rPr>
              <a:t>îngrijorată</a:t>
            </a:r>
            <a:r>
              <a:rPr lang="en-US" sz="2800" dirty="0">
                <a:ea typeface="+mn-lt"/>
                <a:cs typeface="+mn-lt"/>
              </a:rPr>
              <a:t> de </a:t>
            </a:r>
            <a:r>
              <a:rPr lang="en-US" sz="2800" dirty="0" err="1">
                <a:ea typeface="+mn-lt"/>
                <a:cs typeface="+mn-lt"/>
              </a:rPr>
              <a:t>faptul</a:t>
            </a:r>
            <a:r>
              <a:rPr lang="en-US" sz="2800" dirty="0">
                <a:ea typeface="+mn-lt"/>
                <a:cs typeface="+mn-lt"/>
              </a:rPr>
              <a:t> </a:t>
            </a:r>
            <a:r>
              <a:rPr lang="en-US" sz="2800" dirty="0" err="1">
                <a:ea typeface="+mn-lt"/>
                <a:cs typeface="+mn-lt"/>
              </a:rPr>
              <a:t>că</a:t>
            </a:r>
            <a:r>
              <a:rPr lang="en-US" sz="2800" dirty="0">
                <a:ea typeface="+mn-lt"/>
                <a:cs typeface="+mn-lt"/>
              </a:rPr>
              <a:t> era </a:t>
            </a:r>
            <a:r>
              <a:rPr lang="en-US" sz="2800" dirty="0" err="1">
                <a:ea typeface="+mn-lt"/>
                <a:cs typeface="+mn-lt"/>
              </a:rPr>
              <a:t>departe</a:t>
            </a:r>
            <a:r>
              <a:rPr lang="en-US" sz="2800" dirty="0">
                <a:ea typeface="+mn-lt"/>
                <a:cs typeface="+mn-lt"/>
              </a:rPr>
              <a:t> de </a:t>
            </a:r>
            <a:r>
              <a:rPr lang="en-US" sz="2800" dirty="0" err="1">
                <a:ea typeface="+mn-lt"/>
                <a:cs typeface="+mn-lt"/>
              </a:rPr>
              <a:t>familia</a:t>
            </a:r>
            <a:r>
              <a:rPr lang="en-US" sz="2800" dirty="0">
                <a:ea typeface="+mn-lt"/>
                <a:cs typeface="+mn-lt"/>
              </a:rPr>
              <a:t> </a:t>
            </a:r>
            <a:r>
              <a:rPr lang="en-US" sz="2800" dirty="0" err="1">
                <a:ea typeface="+mn-lt"/>
                <a:cs typeface="+mn-lt"/>
              </a:rPr>
              <a:t>ei</a:t>
            </a:r>
            <a:endParaRPr lang="en-US" sz="2800" dirty="0">
              <a:ea typeface="+mn-lt"/>
              <a:cs typeface="+mn-lt"/>
            </a:endParaRPr>
          </a:p>
          <a:p>
            <a:pPr marL="283210" indent="-283210"/>
            <a:r>
              <a:rPr lang="en-US" sz="2800" dirty="0" err="1">
                <a:ea typeface="+mn-lt"/>
                <a:cs typeface="+mn-lt"/>
              </a:rPr>
              <a:t>Îi</a:t>
            </a:r>
            <a:r>
              <a:rPr lang="en-US" sz="2800" dirty="0">
                <a:ea typeface="+mn-lt"/>
                <a:cs typeface="+mn-lt"/>
              </a:rPr>
              <a:t> </a:t>
            </a:r>
            <a:r>
              <a:rPr lang="en-US" sz="2800" dirty="0" smtClean="0">
                <a:ea typeface="+mn-lt"/>
                <a:cs typeface="+mn-lt"/>
              </a:rPr>
              <a:t>e</a:t>
            </a:r>
            <a:r>
              <a:rPr lang="ro-RO" sz="2800" dirty="0" smtClean="0">
                <a:ea typeface="+mn-lt"/>
                <a:cs typeface="+mn-lt"/>
              </a:rPr>
              <a:t>ra</a:t>
            </a:r>
            <a:r>
              <a:rPr lang="en-US" sz="2800" dirty="0" smtClean="0">
                <a:ea typeface="+mn-lt"/>
                <a:cs typeface="+mn-lt"/>
              </a:rPr>
              <a:t> </a:t>
            </a:r>
            <a:r>
              <a:rPr lang="en-US" sz="2800" dirty="0" err="1">
                <a:ea typeface="+mn-lt"/>
                <a:cs typeface="+mn-lt"/>
              </a:rPr>
              <a:t>teamă</a:t>
            </a:r>
            <a:r>
              <a:rPr lang="en-US" sz="2800" dirty="0">
                <a:ea typeface="+mn-lt"/>
                <a:cs typeface="+mn-lt"/>
              </a:rPr>
              <a:t> </a:t>
            </a:r>
            <a:r>
              <a:rPr lang="en-US" sz="2800" dirty="0" err="1">
                <a:ea typeface="+mn-lt"/>
                <a:cs typeface="+mn-lt"/>
              </a:rPr>
              <a:t>să</a:t>
            </a:r>
            <a:r>
              <a:rPr lang="en-US" sz="2800" dirty="0">
                <a:ea typeface="+mn-lt"/>
                <a:cs typeface="+mn-lt"/>
              </a:rPr>
              <a:t> nu-</a:t>
            </a:r>
            <a:r>
              <a:rPr lang="en-US" sz="2800" dirty="0" err="1">
                <a:ea typeface="+mn-lt"/>
                <a:cs typeface="+mn-lt"/>
              </a:rPr>
              <a:t>și</a:t>
            </a:r>
            <a:r>
              <a:rPr lang="en-US" sz="2800" dirty="0">
                <a:ea typeface="+mn-lt"/>
                <a:cs typeface="+mn-lt"/>
              </a:rPr>
              <a:t> </a:t>
            </a:r>
            <a:r>
              <a:rPr lang="en-US" sz="2800" dirty="0" err="1">
                <a:ea typeface="+mn-lt"/>
                <a:cs typeface="+mn-lt"/>
              </a:rPr>
              <a:t>revină</a:t>
            </a:r>
            <a:r>
              <a:rPr lang="en-US" sz="2800" dirty="0">
                <a:ea typeface="+mn-lt"/>
                <a:cs typeface="+mn-lt"/>
              </a:rPr>
              <a:t> </a:t>
            </a:r>
            <a:r>
              <a:rPr lang="en-US" sz="2800" dirty="0" err="1">
                <a:ea typeface="+mn-lt"/>
                <a:cs typeface="+mn-lt"/>
              </a:rPr>
              <a:t>sau</a:t>
            </a:r>
            <a:r>
              <a:rPr lang="en-US" sz="2800" dirty="0">
                <a:ea typeface="+mn-lt"/>
                <a:cs typeface="+mn-lt"/>
              </a:rPr>
              <a:t> </a:t>
            </a:r>
            <a:r>
              <a:rPr lang="en-US" sz="2800" dirty="0" err="1">
                <a:ea typeface="+mn-lt"/>
                <a:cs typeface="+mn-lt"/>
              </a:rPr>
              <a:t>să-și</a:t>
            </a:r>
            <a:r>
              <a:rPr lang="en-US" sz="2800" dirty="0">
                <a:ea typeface="+mn-lt"/>
                <a:cs typeface="+mn-lt"/>
              </a:rPr>
              <a:t> </a:t>
            </a:r>
            <a:r>
              <a:rPr lang="en-US" sz="2800" dirty="0" err="1">
                <a:ea typeface="+mn-lt"/>
                <a:cs typeface="+mn-lt"/>
              </a:rPr>
              <a:t>revadă</a:t>
            </a:r>
            <a:r>
              <a:rPr lang="en-US" sz="2800" dirty="0">
                <a:ea typeface="+mn-lt"/>
                <a:cs typeface="+mn-lt"/>
              </a:rPr>
              <a:t> </a:t>
            </a:r>
            <a:r>
              <a:rPr lang="en-US" sz="2800" dirty="0" err="1">
                <a:ea typeface="+mn-lt"/>
                <a:cs typeface="+mn-lt"/>
              </a:rPr>
              <a:t>familia</a:t>
            </a:r>
            <a:r>
              <a:rPr lang="en-US" sz="2800" dirty="0">
                <a:ea typeface="+mn-lt"/>
                <a:cs typeface="+mn-lt"/>
              </a:rPr>
              <a:t>.</a:t>
            </a:r>
          </a:p>
          <a:p>
            <a:pPr marL="283210" indent="-283210"/>
            <a:r>
              <a:rPr lang="en-US" sz="2800" dirty="0" err="1">
                <a:ea typeface="+mn-lt"/>
                <a:cs typeface="+mn-lt"/>
              </a:rPr>
              <a:t>Fiica</a:t>
            </a:r>
            <a:r>
              <a:rPr lang="en-US" sz="2800" dirty="0">
                <a:ea typeface="+mn-lt"/>
                <a:cs typeface="+mn-lt"/>
              </a:rPr>
              <a:t> </a:t>
            </a:r>
            <a:r>
              <a:rPr lang="en-US" sz="2800" dirty="0" err="1">
                <a:ea typeface="+mn-lt"/>
                <a:cs typeface="+mn-lt"/>
              </a:rPr>
              <a:t>ei</a:t>
            </a:r>
            <a:r>
              <a:rPr lang="en-US" sz="2800" dirty="0">
                <a:ea typeface="+mn-lt"/>
                <a:cs typeface="+mn-lt"/>
              </a:rPr>
              <a:t> a </a:t>
            </a:r>
            <a:r>
              <a:rPr lang="en-US" sz="2800" dirty="0" err="1">
                <a:ea typeface="+mn-lt"/>
                <a:cs typeface="+mn-lt"/>
              </a:rPr>
              <a:t>dat</a:t>
            </a:r>
            <a:r>
              <a:rPr lang="en-US" sz="2800" dirty="0">
                <a:ea typeface="+mn-lt"/>
                <a:cs typeface="+mn-lt"/>
              </a:rPr>
              <a:t> </a:t>
            </a:r>
            <a:r>
              <a:rPr lang="en-US" sz="2800" dirty="0" err="1">
                <a:ea typeface="+mn-lt"/>
                <a:cs typeface="+mn-lt"/>
              </a:rPr>
              <a:t>rezultate</a:t>
            </a:r>
            <a:r>
              <a:rPr lang="en-US" sz="2800" dirty="0">
                <a:ea typeface="+mn-lt"/>
                <a:cs typeface="+mn-lt"/>
              </a:rPr>
              <a:t> </a:t>
            </a:r>
            <a:r>
              <a:rPr lang="en-US" sz="2800" dirty="0" err="1">
                <a:ea typeface="+mn-lt"/>
                <a:cs typeface="+mn-lt"/>
              </a:rPr>
              <a:t>pozitive</a:t>
            </a:r>
            <a:r>
              <a:rPr lang="en-US" sz="2800" dirty="0">
                <a:ea typeface="+mn-lt"/>
                <a:cs typeface="+mn-lt"/>
              </a:rPr>
              <a:t> </a:t>
            </a:r>
            <a:r>
              <a:rPr lang="en-US" sz="2800" dirty="0" err="1">
                <a:ea typeface="+mn-lt"/>
                <a:cs typeface="+mn-lt"/>
              </a:rPr>
              <a:t>pentru</a:t>
            </a:r>
            <a:r>
              <a:rPr lang="en-US" sz="2800" dirty="0">
                <a:ea typeface="+mn-lt"/>
                <a:cs typeface="+mn-lt"/>
              </a:rPr>
              <a:t> Covid-19, </a:t>
            </a:r>
            <a:r>
              <a:rPr lang="en-US" sz="2800" dirty="0" err="1">
                <a:ea typeface="+mn-lt"/>
                <a:cs typeface="+mn-lt"/>
              </a:rPr>
              <a:t>dar</a:t>
            </a:r>
            <a:r>
              <a:rPr lang="en-US" sz="2800" dirty="0">
                <a:ea typeface="+mn-lt"/>
                <a:cs typeface="+mn-lt"/>
              </a:rPr>
              <a:t> a </a:t>
            </a:r>
            <a:r>
              <a:rPr lang="en-US" sz="2800" dirty="0" err="1">
                <a:ea typeface="+mn-lt"/>
                <a:cs typeface="+mn-lt"/>
              </a:rPr>
              <a:t>avut</a:t>
            </a:r>
            <a:r>
              <a:rPr lang="en-US" sz="2800" dirty="0">
                <a:ea typeface="+mn-lt"/>
                <a:cs typeface="+mn-lt"/>
              </a:rPr>
              <a:t> </a:t>
            </a:r>
            <a:r>
              <a:rPr lang="en-US" sz="2800" dirty="0" err="1">
                <a:ea typeface="+mn-lt"/>
                <a:cs typeface="+mn-lt"/>
              </a:rPr>
              <a:t>simptome</a:t>
            </a:r>
            <a:r>
              <a:rPr lang="en-US" sz="2800" dirty="0">
                <a:ea typeface="+mn-lt"/>
                <a:cs typeface="+mn-lt"/>
              </a:rPr>
              <a:t> </a:t>
            </a:r>
            <a:r>
              <a:rPr lang="en-US" sz="2800" dirty="0" err="1">
                <a:ea typeface="+mn-lt"/>
                <a:cs typeface="+mn-lt"/>
              </a:rPr>
              <a:t>ușoare</a:t>
            </a:r>
            <a:r>
              <a:rPr lang="en-US" sz="2800" dirty="0">
                <a:ea typeface="+mn-lt"/>
                <a:cs typeface="+mn-lt"/>
              </a:rPr>
              <a:t>.</a:t>
            </a:r>
            <a:endParaRPr lang="en-US" dirty="0"/>
          </a:p>
        </p:txBody>
      </p:sp>
      <p:pic>
        <p:nvPicPr>
          <p:cNvPr id="8" name="Picture 7">
            <a:extLst>
              <a:ext uri="{FF2B5EF4-FFF2-40B4-BE49-F238E27FC236}">
                <a16:creationId xmlns:a16="http://schemas.microsoft.com/office/drawing/2014/main" xmlns="" id="{BFF156D3-C9EF-4919-A684-92FDA0051142}"/>
              </a:ext>
            </a:extLst>
          </p:cNvPr>
          <p:cNvPicPr>
            <a:picLocks noChangeAspect="1"/>
          </p:cNvPicPr>
          <p:nvPr/>
        </p:nvPicPr>
        <p:blipFill>
          <a:blip r:embed="rId3"/>
          <a:stretch>
            <a:fillRect/>
          </a:stretch>
        </p:blipFill>
        <p:spPr>
          <a:xfrm>
            <a:off x="1057275" y="3703492"/>
            <a:ext cx="3274695" cy="2805951"/>
          </a:xfrm>
          <a:prstGeom prst="rect">
            <a:avLst/>
          </a:prstGeom>
        </p:spPr>
      </p:pic>
    </p:spTree>
    <p:extLst>
      <p:ext uri="{BB962C8B-B14F-4D97-AF65-F5344CB8AC3E}">
        <p14:creationId xmlns:p14="http://schemas.microsoft.com/office/powerpoint/2010/main" val="220214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B86A49-018A-4C0E-8042-96152F655E67}"/>
              </a:ext>
            </a:extLst>
          </p:cNvPr>
          <p:cNvSpPr>
            <a:spLocks noGrp="1"/>
          </p:cNvSpPr>
          <p:nvPr>
            <p:ph type="title"/>
          </p:nvPr>
        </p:nvSpPr>
        <p:spPr>
          <a:xfrm>
            <a:off x="628649" y="1200150"/>
            <a:ext cx="3430167" cy="4156260"/>
          </a:xfrm>
        </p:spPr>
        <p:txBody>
          <a:bodyPr>
            <a:normAutofit/>
          </a:bodyPr>
          <a:lstStyle/>
          <a:p>
            <a:r>
              <a:rPr lang="ro-RO" sz="4400" b="1" i="0" dirty="0" smtClean="0">
                <a:solidFill>
                  <a:srgbClr val="0070C0"/>
                </a:solidFill>
              </a:rPr>
              <a:t>Procesul </a:t>
            </a:r>
            <a:r>
              <a:rPr lang="en-US" sz="4400" b="1" i="0" dirty="0" smtClean="0">
                <a:solidFill>
                  <a:srgbClr val="0070C0"/>
                </a:solidFill>
              </a:rPr>
              <a:t>Nursing </a:t>
            </a:r>
            <a:r>
              <a:rPr lang="ro-RO" sz="4400" b="1" i="0" dirty="0" smtClean="0">
                <a:solidFill>
                  <a:srgbClr val="0070C0"/>
                </a:solidFill>
              </a:rPr>
              <a:t>și planul de îngrijire</a:t>
            </a:r>
            <a:endParaRPr lang="en-US" sz="4400" b="1" i="0" dirty="0">
              <a:solidFill>
                <a:srgbClr val="0070C0"/>
              </a:solidFill>
            </a:endParaRPr>
          </a:p>
        </p:txBody>
      </p:sp>
      <p:sp>
        <p:nvSpPr>
          <p:cNvPr id="3" name="Content Placeholder 2">
            <a:extLst>
              <a:ext uri="{FF2B5EF4-FFF2-40B4-BE49-F238E27FC236}">
                <a16:creationId xmlns:a16="http://schemas.microsoft.com/office/drawing/2014/main" xmlns="" id="{0ABB8708-3870-4098-944E-1EF45BC30020}"/>
              </a:ext>
            </a:extLst>
          </p:cNvPr>
          <p:cNvSpPr>
            <a:spLocks noGrp="1"/>
          </p:cNvSpPr>
          <p:nvPr>
            <p:ph idx="1"/>
          </p:nvPr>
        </p:nvSpPr>
        <p:spPr>
          <a:xfrm>
            <a:off x="4572001" y="569065"/>
            <a:ext cx="6857998" cy="6031759"/>
          </a:xfrm>
        </p:spPr>
        <p:txBody>
          <a:bodyPr>
            <a:normAutofit lnSpcReduction="10000"/>
          </a:bodyPr>
          <a:lstStyle/>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err="1"/>
              <a:t>Comunicarea</a:t>
            </a:r>
            <a:r>
              <a:rPr lang="en-US" sz="2800" dirty="0"/>
              <a:t> </a:t>
            </a:r>
            <a:r>
              <a:rPr lang="en-US" sz="2800" dirty="0" err="1"/>
              <a:t>și</a:t>
            </a:r>
            <a:r>
              <a:rPr lang="en-US" sz="2800" dirty="0"/>
              <a:t> </a:t>
            </a:r>
            <a:r>
              <a:rPr lang="en-US" sz="2800" dirty="0" err="1"/>
              <a:t>coordonarea</a:t>
            </a:r>
            <a:r>
              <a:rPr lang="en-US" sz="2800" dirty="0"/>
              <a:t> cu </a:t>
            </a:r>
            <a:r>
              <a:rPr lang="en-US" sz="2800" dirty="0" err="1"/>
              <a:t>asistenții</a:t>
            </a:r>
            <a:r>
              <a:rPr lang="en-US" sz="2800" dirty="0"/>
              <a:t> </a:t>
            </a:r>
            <a:r>
              <a:rPr lang="en-US" sz="2800" dirty="0" err="1"/>
              <a:t>medicali</a:t>
            </a:r>
            <a:r>
              <a:rPr lang="en-US" sz="2800" dirty="0"/>
              <a:t>, </a:t>
            </a:r>
            <a:r>
              <a:rPr lang="en-US" sz="2800" dirty="0" err="1"/>
              <a:t>medicul</a:t>
            </a:r>
            <a:r>
              <a:rPr lang="en-US" sz="2800" dirty="0"/>
              <a:t> </a:t>
            </a:r>
            <a:r>
              <a:rPr lang="en-US" sz="2800" dirty="0" err="1"/>
              <a:t>și</a:t>
            </a:r>
            <a:r>
              <a:rPr lang="en-US" sz="2800" dirty="0"/>
              <a:t> </a:t>
            </a:r>
            <a:r>
              <a:rPr lang="en-US" sz="2800" dirty="0" err="1"/>
              <a:t>alți</a:t>
            </a:r>
            <a:r>
              <a:rPr lang="en-US" sz="2800" dirty="0"/>
              <a:t> </a:t>
            </a:r>
            <a:r>
              <a:rPr lang="en-US" sz="2800" dirty="0" err="1"/>
              <a:t>membri</a:t>
            </a:r>
            <a:r>
              <a:rPr lang="en-US" sz="2800" dirty="0"/>
              <a:t> </a:t>
            </a:r>
            <a:r>
              <a:rPr lang="en-US" sz="2800" dirty="0" err="1"/>
              <a:t>ai</a:t>
            </a:r>
            <a:r>
              <a:rPr lang="en-US" sz="2800" dirty="0"/>
              <a:t> </a:t>
            </a:r>
            <a:r>
              <a:rPr lang="en-US" sz="2800" dirty="0" err="1"/>
              <a:t>echipei</a:t>
            </a:r>
            <a:r>
              <a:rPr lang="en-US" sz="2800" dirty="0"/>
              <a:t>.</a:t>
            </a:r>
          </a:p>
          <a:p>
            <a:r>
              <a:rPr lang="en-US" sz="2800" dirty="0"/>
              <a:t>Plan de </a:t>
            </a:r>
            <a:r>
              <a:rPr lang="en-US" sz="2800" dirty="0" err="1"/>
              <a:t>îngrijire</a:t>
            </a:r>
            <a:r>
              <a:rPr lang="en-US" sz="2800" dirty="0"/>
              <a:t> </a:t>
            </a:r>
            <a:r>
              <a:rPr lang="en-US" sz="2800" dirty="0" err="1"/>
              <a:t>individualizat</a:t>
            </a:r>
            <a:r>
              <a:rPr lang="en-US" sz="2800" dirty="0"/>
              <a:t>, </a:t>
            </a:r>
            <a:r>
              <a:rPr lang="en-US" sz="2800" dirty="0" err="1"/>
              <a:t>centrat</a:t>
            </a:r>
            <a:r>
              <a:rPr lang="en-US" sz="2800" dirty="0"/>
              <a:t> </a:t>
            </a:r>
            <a:r>
              <a:rPr lang="en-US" sz="2800" dirty="0" err="1"/>
              <a:t>pe</a:t>
            </a:r>
            <a:r>
              <a:rPr lang="en-US" sz="2800" dirty="0"/>
              <a:t> </a:t>
            </a:r>
            <a:r>
              <a:rPr lang="en-US" sz="2800" dirty="0" err="1"/>
              <a:t>persoană</a:t>
            </a:r>
            <a:r>
              <a:rPr lang="en-US" sz="2800" dirty="0"/>
              <a:t>.</a:t>
            </a:r>
            <a:endParaRPr lang="en-US" dirty="0"/>
          </a:p>
        </p:txBody>
      </p:sp>
      <p:pic>
        <p:nvPicPr>
          <p:cNvPr id="4" name="Picture 3">
            <a:extLst>
              <a:ext uri="{FF2B5EF4-FFF2-40B4-BE49-F238E27FC236}">
                <a16:creationId xmlns:a16="http://schemas.microsoft.com/office/drawing/2014/main" xmlns="" id="{33F178BE-D833-4C2D-A9BD-C167B3B8567C}"/>
              </a:ext>
            </a:extLst>
          </p:cNvPr>
          <p:cNvPicPr>
            <a:picLocks noChangeAspect="1"/>
          </p:cNvPicPr>
          <p:nvPr/>
        </p:nvPicPr>
        <p:blipFill rotWithShape="1">
          <a:blip r:embed="rId3"/>
          <a:srcRect l="13627" r="13014" b="10659"/>
          <a:stretch/>
        </p:blipFill>
        <p:spPr>
          <a:xfrm>
            <a:off x="5063546" y="389265"/>
            <a:ext cx="5111487" cy="4036367"/>
          </a:xfrm>
          <a:prstGeom prst="rect">
            <a:avLst/>
          </a:prstGeom>
        </p:spPr>
      </p:pic>
    </p:spTree>
    <p:extLst>
      <p:ext uri="{BB962C8B-B14F-4D97-AF65-F5344CB8AC3E}">
        <p14:creationId xmlns:p14="http://schemas.microsoft.com/office/powerpoint/2010/main" val="347887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20D36-308B-4A1D-B79A-A425BE6FF943}"/>
              </a:ext>
            </a:extLst>
          </p:cNvPr>
          <p:cNvSpPr>
            <a:spLocks noGrp="1"/>
          </p:cNvSpPr>
          <p:nvPr>
            <p:ph type="title"/>
          </p:nvPr>
        </p:nvSpPr>
        <p:spPr>
          <a:xfrm>
            <a:off x="533399" y="805228"/>
            <a:ext cx="3847323" cy="4618838"/>
          </a:xfrm>
        </p:spPr>
        <p:txBody>
          <a:bodyPr>
            <a:normAutofit/>
          </a:bodyPr>
          <a:lstStyle/>
          <a:p>
            <a:r>
              <a:rPr lang="ro-RO" sz="3600" b="1" i="0" dirty="0" smtClean="0">
                <a:solidFill>
                  <a:srgbClr val="0070C0"/>
                </a:solidFill>
              </a:rPr>
              <a:t>Evaluarea </a:t>
            </a:r>
            <a:r>
              <a:rPr lang="en-US" sz="3600" b="1" i="0" dirty="0" smtClean="0">
                <a:solidFill>
                  <a:srgbClr val="0070C0"/>
                </a:solidFill>
              </a:rPr>
              <a:t>Nursing:</a:t>
            </a:r>
            <a:r>
              <a:rPr lang="en-US" sz="3600" b="1" i="0" dirty="0">
                <a:solidFill>
                  <a:srgbClr val="0070C0"/>
                </a:solidFill>
              </a:rPr>
              <a:t/>
            </a:r>
            <a:br>
              <a:rPr lang="en-US" sz="3600" b="1" i="0" dirty="0">
                <a:solidFill>
                  <a:srgbClr val="0070C0"/>
                </a:solidFill>
              </a:rPr>
            </a:br>
            <a:r>
              <a:rPr lang="en-US" sz="1800" b="1" i="0" dirty="0">
                <a:solidFill>
                  <a:srgbClr val="0070C0"/>
                </a:solidFill>
              </a:rPr>
              <a:t> </a:t>
            </a:r>
            <a:br>
              <a:rPr lang="en-US" sz="1800" b="1" i="0" dirty="0">
                <a:solidFill>
                  <a:srgbClr val="0070C0"/>
                </a:solidFill>
              </a:rPr>
            </a:br>
            <a:r>
              <a:rPr lang="en-US" sz="3200" b="1" i="0" dirty="0" smtClean="0">
                <a:solidFill>
                  <a:srgbClr val="0070C0"/>
                </a:solidFill>
              </a:rPr>
              <a:t>Cardiovascular</a:t>
            </a:r>
            <a:r>
              <a:rPr lang="ro-RO" sz="3200" b="1" i="0" dirty="0" smtClean="0">
                <a:solidFill>
                  <a:srgbClr val="0070C0"/>
                </a:solidFill>
              </a:rPr>
              <a:t>ă</a:t>
            </a:r>
            <a:endParaRPr lang="en-US" sz="3600" b="1" i="0" dirty="0">
              <a:solidFill>
                <a:srgbClr val="0070C0"/>
              </a:solidFill>
            </a:endParaRPr>
          </a:p>
        </p:txBody>
      </p:sp>
      <p:sp>
        <p:nvSpPr>
          <p:cNvPr id="3" name="Content Placeholder 2">
            <a:extLst>
              <a:ext uri="{FF2B5EF4-FFF2-40B4-BE49-F238E27FC236}">
                <a16:creationId xmlns:a16="http://schemas.microsoft.com/office/drawing/2014/main" xmlns="" id="{37B48C3E-6B40-4803-BA7E-331CBB048934}"/>
              </a:ext>
            </a:extLst>
          </p:cNvPr>
          <p:cNvSpPr>
            <a:spLocks noGrp="1"/>
          </p:cNvSpPr>
          <p:nvPr>
            <p:ph idx="1"/>
          </p:nvPr>
        </p:nvSpPr>
        <p:spPr>
          <a:xfrm>
            <a:off x="4652422" y="397616"/>
            <a:ext cx="7108815" cy="5655156"/>
          </a:xfrm>
        </p:spPr>
        <p:txBody>
          <a:bodyPr vert="horz" lIns="91440" tIns="45720" rIns="91440" bIns="45720" rtlCol="0" anchor="t">
            <a:normAutofit fontScale="92500" lnSpcReduction="20000"/>
          </a:bodyPr>
          <a:lstStyle/>
          <a:p>
            <a:pPr marL="0" indent="0">
              <a:buNone/>
            </a:pPr>
            <a:r>
              <a:rPr lang="ro-RO" sz="2400" b="1" dirty="0" smtClean="0">
                <a:solidFill>
                  <a:srgbClr val="0070C0"/>
                </a:solidFill>
              </a:rPr>
              <a:t>EVALUARE</a:t>
            </a:r>
            <a:r>
              <a:rPr lang="en-US" sz="2400" b="1" dirty="0" smtClean="0">
                <a:solidFill>
                  <a:srgbClr val="0070C0"/>
                </a:solidFill>
              </a:rPr>
              <a:t>:</a:t>
            </a:r>
            <a:endParaRPr lang="en-US" sz="2400" b="1" dirty="0">
              <a:solidFill>
                <a:srgbClr val="0070C0"/>
              </a:solidFill>
            </a:endParaRPr>
          </a:p>
          <a:p>
            <a:pPr marL="283210" indent="-283210"/>
            <a:r>
              <a:rPr lang="en-US" sz="2400" dirty="0" err="1"/>
              <a:t>Auscultație</a:t>
            </a:r>
            <a:r>
              <a:rPr lang="en-US" sz="2400" dirty="0"/>
              <a:t> </a:t>
            </a:r>
            <a:r>
              <a:rPr lang="en-US" sz="2400" dirty="0" err="1"/>
              <a:t>cardiacă</a:t>
            </a:r>
            <a:r>
              <a:rPr lang="en-US" sz="2400" dirty="0"/>
              <a:t>: </a:t>
            </a:r>
            <a:r>
              <a:rPr lang="en-US" sz="2400" dirty="0" err="1"/>
              <a:t>ritm</a:t>
            </a:r>
            <a:r>
              <a:rPr lang="en-US" sz="2400" dirty="0"/>
              <a:t> rapid, 100 de </a:t>
            </a:r>
            <a:r>
              <a:rPr lang="en-US" sz="2400" dirty="0" err="1"/>
              <a:t>bătăi</a:t>
            </a:r>
            <a:r>
              <a:rPr lang="en-US" sz="2400" dirty="0"/>
              <a:t> </a:t>
            </a:r>
            <a:r>
              <a:rPr lang="en-US" sz="2400" dirty="0" err="1"/>
              <a:t>pe</a:t>
            </a:r>
            <a:r>
              <a:rPr lang="en-US" sz="2400" dirty="0"/>
              <a:t> </a:t>
            </a:r>
            <a:r>
              <a:rPr lang="en-US" sz="2400" dirty="0" err="1"/>
              <a:t>minut</a:t>
            </a:r>
            <a:r>
              <a:rPr lang="en-US" sz="2400" dirty="0"/>
              <a:t>, </a:t>
            </a:r>
            <a:r>
              <a:rPr lang="en-US" sz="2400" dirty="0" err="1"/>
              <a:t>ritm</a:t>
            </a:r>
            <a:r>
              <a:rPr lang="en-US" sz="2400" dirty="0"/>
              <a:t> </a:t>
            </a:r>
            <a:r>
              <a:rPr lang="en-US" sz="2400" dirty="0" err="1"/>
              <a:t>regulat</a:t>
            </a:r>
            <a:r>
              <a:rPr lang="en-US" sz="2400" dirty="0"/>
              <a:t>, </a:t>
            </a:r>
            <a:r>
              <a:rPr lang="en-US" sz="2400" dirty="0" err="1"/>
              <a:t>fără</a:t>
            </a:r>
            <a:r>
              <a:rPr lang="en-US" sz="2400" dirty="0"/>
              <a:t> murmur </a:t>
            </a:r>
            <a:r>
              <a:rPr lang="en-US" sz="2400" dirty="0" err="1"/>
              <a:t>sau</a:t>
            </a:r>
            <a:r>
              <a:rPr lang="en-US" sz="2400" dirty="0"/>
              <a:t> </a:t>
            </a:r>
            <a:r>
              <a:rPr lang="en-US" sz="2400" dirty="0" err="1"/>
              <a:t>galop</a:t>
            </a:r>
            <a:r>
              <a:rPr lang="en-US" sz="2400" dirty="0"/>
              <a:t>.</a:t>
            </a:r>
          </a:p>
          <a:p>
            <a:pPr marL="283210" indent="-283210"/>
            <a:r>
              <a:rPr lang="en-US" sz="2400" dirty="0" err="1"/>
              <a:t>Sânge</a:t>
            </a:r>
            <a:r>
              <a:rPr lang="en-US" sz="2400" dirty="0"/>
              <a:t> </a:t>
            </a:r>
            <a:r>
              <a:rPr lang="en-US" sz="2400" dirty="0" err="1"/>
              <a:t>scăzut</a:t>
            </a:r>
            <a:r>
              <a:rPr lang="en-US" sz="2400" dirty="0"/>
              <a:t>, cu </a:t>
            </a:r>
            <a:r>
              <a:rPr lang="en-US" sz="2400" dirty="0" err="1"/>
              <a:t>scăderea</a:t>
            </a:r>
            <a:r>
              <a:rPr lang="en-US" sz="2400" dirty="0"/>
              <a:t> </a:t>
            </a:r>
            <a:r>
              <a:rPr lang="en-US" sz="2400" dirty="0" err="1"/>
              <a:t>tensiunii</a:t>
            </a:r>
            <a:r>
              <a:rPr lang="en-US" sz="2400" dirty="0"/>
              <a:t> </a:t>
            </a:r>
            <a:r>
              <a:rPr lang="en-US" sz="2400" dirty="0" err="1"/>
              <a:t>arteriale</a:t>
            </a:r>
            <a:r>
              <a:rPr lang="en-US" sz="2400" dirty="0"/>
              <a:t> </a:t>
            </a:r>
            <a:r>
              <a:rPr lang="en-US" sz="2400" dirty="0" err="1"/>
              <a:t>când</a:t>
            </a:r>
            <a:r>
              <a:rPr lang="en-US" sz="2400" dirty="0"/>
              <a:t> se </a:t>
            </a:r>
            <a:r>
              <a:rPr lang="en-US" sz="2400" dirty="0" err="1"/>
              <a:t>ridică</a:t>
            </a:r>
            <a:r>
              <a:rPr lang="en-US" sz="2400" dirty="0"/>
              <a:t>.</a:t>
            </a:r>
          </a:p>
          <a:p>
            <a:pPr marL="283210" indent="-283210"/>
            <a:r>
              <a:rPr lang="en-US" sz="2400" dirty="0" err="1"/>
              <a:t>Impulsuri</a:t>
            </a:r>
            <a:r>
              <a:rPr lang="en-US" sz="2400" dirty="0"/>
              <a:t> la </a:t>
            </a:r>
            <a:r>
              <a:rPr lang="en-US" sz="2400" dirty="0" err="1"/>
              <a:t>nivelul</a:t>
            </a:r>
            <a:r>
              <a:rPr lang="en-US" sz="2400" dirty="0"/>
              <a:t> </a:t>
            </a:r>
            <a:r>
              <a:rPr lang="en-US" sz="2400" dirty="0" err="1" smtClean="0"/>
              <a:t>picioarelor</a:t>
            </a:r>
            <a:r>
              <a:rPr lang="en-US" sz="2400" dirty="0" smtClean="0"/>
              <a:t>, </a:t>
            </a:r>
            <a:r>
              <a:rPr lang="en-US" sz="2400" dirty="0" err="1"/>
              <a:t>fără</a:t>
            </a:r>
            <a:r>
              <a:rPr lang="en-US" sz="2400" dirty="0"/>
              <a:t> </a:t>
            </a:r>
            <a:r>
              <a:rPr lang="en-US" sz="2400" dirty="0" err="1"/>
              <a:t>semne</a:t>
            </a:r>
            <a:r>
              <a:rPr lang="en-US" sz="2400" dirty="0"/>
              <a:t> de </a:t>
            </a:r>
            <a:r>
              <a:rPr lang="en-US" sz="2400" dirty="0" err="1"/>
              <a:t>tromboză</a:t>
            </a:r>
            <a:r>
              <a:rPr lang="en-US" sz="2400" dirty="0"/>
              <a:t> </a:t>
            </a:r>
            <a:r>
              <a:rPr lang="en-US" sz="2400" dirty="0" err="1"/>
              <a:t>venoasă</a:t>
            </a:r>
            <a:r>
              <a:rPr lang="en-US" sz="2400" dirty="0"/>
              <a:t> </a:t>
            </a:r>
            <a:r>
              <a:rPr lang="en-US" sz="2400" dirty="0" err="1"/>
              <a:t>profundă</a:t>
            </a:r>
            <a:r>
              <a:rPr lang="en-US" sz="2400" dirty="0"/>
              <a:t> (</a:t>
            </a:r>
            <a:r>
              <a:rPr lang="en-US" sz="2400" dirty="0" err="1" smtClean="0"/>
              <a:t>sensibilitate</a:t>
            </a:r>
            <a:r>
              <a:rPr lang="en-US" sz="2400" dirty="0" smtClean="0"/>
              <a:t>).</a:t>
            </a:r>
            <a:endParaRPr lang="ro-RO" sz="2400" dirty="0" smtClean="0"/>
          </a:p>
          <a:p>
            <a:pPr marL="0" indent="0">
              <a:buNone/>
            </a:pPr>
            <a:r>
              <a:rPr lang="ro-RO" sz="2400" b="1" dirty="0" smtClean="0">
                <a:solidFill>
                  <a:srgbClr val="0070C0"/>
                </a:solidFill>
              </a:rPr>
              <a:t>INTERVENȚII </a:t>
            </a:r>
            <a:r>
              <a:rPr lang="en-US" sz="2400" b="1" dirty="0" smtClean="0">
                <a:solidFill>
                  <a:srgbClr val="0070C0"/>
                </a:solidFill>
              </a:rPr>
              <a:t>NURSING:</a:t>
            </a:r>
            <a:endParaRPr lang="en-US" sz="2400" b="1" dirty="0">
              <a:solidFill>
                <a:srgbClr val="0070C0"/>
              </a:solidFill>
            </a:endParaRPr>
          </a:p>
          <a:p>
            <a:pPr marL="283210" indent="-283210"/>
            <a:r>
              <a:rPr lang="en-US" sz="2400" dirty="0" err="1" smtClean="0"/>
              <a:t>Monitoriza</a:t>
            </a:r>
            <a:r>
              <a:rPr lang="ro-RO" sz="2400" dirty="0" smtClean="0"/>
              <a:t>rea</a:t>
            </a:r>
            <a:r>
              <a:rPr lang="en-US" sz="2400" dirty="0" smtClean="0"/>
              <a:t> </a:t>
            </a:r>
            <a:r>
              <a:rPr lang="en-US" sz="2400" dirty="0" err="1" smtClean="0"/>
              <a:t>tensiun</a:t>
            </a:r>
            <a:r>
              <a:rPr lang="ro-RO" sz="2400" dirty="0" smtClean="0"/>
              <a:t>ii</a:t>
            </a:r>
            <a:r>
              <a:rPr lang="en-US" sz="2400" dirty="0" smtClean="0"/>
              <a:t> arterial</a:t>
            </a:r>
            <a:r>
              <a:rPr lang="ro-RO" sz="2400" dirty="0" smtClean="0"/>
              <a:t>e</a:t>
            </a:r>
            <a:r>
              <a:rPr lang="en-US" sz="2400" dirty="0" smtClean="0"/>
              <a:t> </a:t>
            </a:r>
            <a:r>
              <a:rPr lang="en-US" sz="2400" dirty="0" err="1"/>
              <a:t>și</a:t>
            </a:r>
            <a:r>
              <a:rPr lang="en-US" sz="2400" dirty="0"/>
              <a:t> </a:t>
            </a:r>
            <a:r>
              <a:rPr lang="en-US" sz="2400" dirty="0" err="1" smtClean="0"/>
              <a:t>pulsul</a:t>
            </a:r>
            <a:r>
              <a:rPr lang="ro-RO" sz="2400" dirty="0" smtClean="0"/>
              <a:t>ui</a:t>
            </a:r>
            <a:r>
              <a:rPr lang="en-US" sz="2400" dirty="0" smtClean="0"/>
              <a:t>.</a:t>
            </a:r>
            <a:endParaRPr lang="en-US" sz="2400" dirty="0"/>
          </a:p>
          <a:p>
            <a:pPr marL="283210" indent="-283210"/>
            <a:r>
              <a:rPr lang="en-US" sz="2400" dirty="0" err="1" smtClean="0"/>
              <a:t>Monitoriza</a:t>
            </a:r>
            <a:r>
              <a:rPr lang="ro-RO" sz="2400" dirty="0" smtClean="0"/>
              <a:t>rea</a:t>
            </a:r>
            <a:r>
              <a:rPr lang="en-US" sz="2400" dirty="0" smtClean="0"/>
              <a:t> </a:t>
            </a:r>
            <a:r>
              <a:rPr lang="en-US" sz="2400" dirty="0" err="1" smtClean="0"/>
              <a:t>ritmuril</a:t>
            </a:r>
            <a:r>
              <a:rPr lang="ro-RO" sz="2400" dirty="0" smtClean="0"/>
              <a:t>or</a:t>
            </a:r>
            <a:r>
              <a:rPr lang="en-US" sz="2400" dirty="0" smtClean="0"/>
              <a:t> </a:t>
            </a:r>
            <a:r>
              <a:rPr lang="en-US" sz="2400" dirty="0" err="1"/>
              <a:t>cardiace</a:t>
            </a:r>
            <a:r>
              <a:rPr lang="en-US" sz="2400" dirty="0"/>
              <a:t> </a:t>
            </a:r>
            <a:r>
              <a:rPr lang="en-US" sz="2400" dirty="0" err="1"/>
              <a:t>anormale</a:t>
            </a:r>
            <a:r>
              <a:rPr lang="en-US" sz="2400" dirty="0"/>
              <a:t>.</a:t>
            </a:r>
          </a:p>
          <a:p>
            <a:pPr marL="283210" indent="-283210"/>
            <a:r>
              <a:rPr lang="en-US" sz="2400" dirty="0" err="1" smtClean="0"/>
              <a:t>Încuraja</a:t>
            </a:r>
            <a:r>
              <a:rPr lang="ro-RO" sz="2400" dirty="0" smtClean="0"/>
              <a:t>rea</a:t>
            </a:r>
            <a:r>
              <a:rPr lang="en-US" sz="2400" dirty="0" smtClean="0"/>
              <a:t> </a:t>
            </a:r>
            <a:r>
              <a:rPr lang="en-US" sz="2400" dirty="0" err="1" smtClean="0"/>
              <a:t>exercițiil</a:t>
            </a:r>
            <a:r>
              <a:rPr lang="ro-RO" sz="2400" dirty="0" smtClean="0"/>
              <a:t>or</a:t>
            </a:r>
            <a:r>
              <a:rPr lang="en-US" sz="2400" dirty="0" smtClean="0"/>
              <a:t> </a:t>
            </a:r>
            <a:r>
              <a:rPr lang="ro-RO" sz="2400" dirty="0" smtClean="0"/>
              <a:t>pentru </a:t>
            </a:r>
            <a:r>
              <a:rPr lang="en-US" sz="2400" dirty="0" err="1" smtClean="0"/>
              <a:t>picioare</a:t>
            </a:r>
            <a:r>
              <a:rPr lang="en-US" sz="2400" dirty="0" smtClean="0"/>
              <a:t> </a:t>
            </a:r>
            <a:r>
              <a:rPr lang="en-US" sz="2400" dirty="0" err="1"/>
              <a:t>pentru</a:t>
            </a:r>
            <a:r>
              <a:rPr lang="en-US" sz="2400" dirty="0"/>
              <a:t> a </a:t>
            </a:r>
            <a:r>
              <a:rPr lang="en-US" sz="2400" dirty="0" err="1"/>
              <a:t>preveni</a:t>
            </a:r>
            <a:r>
              <a:rPr lang="en-US" sz="2400" dirty="0"/>
              <a:t> </a:t>
            </a:r>
            <a:r>
              <a:rPr lang="en-US" sz="2400" dirty="0" err="1"/>
              <a:t>formarea</a:t>
            </a:r>
            <a:r>
              <a:rPr lang="en-US" sz="2400" dirty="0"/>
              <a:t> </a:t>
            </a:r>
            <a:r>
              <a:rPr lang="en-US" sz="2400" dirty="0" err="1"/>
              <a:t>cheagurilor</a:t>
            </a:r>
            <a:r>
              <a:rPr lang="en-US" sz="2400" dirty="0"/>
              <a:t>.</a:t>
            </a:r>
          </a:p>
          <a:p>
            <a:pPr marL="283210" indent="-283210"/>
            <a:r>
              <a:rPr lang="en-US" sz="2400" dirty="0" err="1" smtClean="0"/>
              <a:t>Administra</a:t>
            </a:r>
            <a:r>
              <a:rPr lang="ro-RO" sz="2400" dirty="0" smtClean="0"/>
              <a:t>rea</a:t>
            </a:r>
            <a:r>
              <a:rPr lang="en-US" sz="2400" dirty="0" smtClean="0"/>
              <a:t> </a:t>
            </a:r>
            <a:r>
              <a:rPr lang="en-US" sz="2400" dirty="0" err="1" smtClean="0"/>
              <a:t>medicamente</a:t>
            </a:r>
            <a:r>
              <a:rPr lang="ro-RO" sz="2400" dirty="0" smtClean="0"/>
              <a:t>lor</a:t>
            </a:r>
            <a:r>
              <a:rPr lang="en-US" sz="2400" dirty="0" smtClean="0"/>
              <a:t> </a:t>
            </a:r>
            <a:r>
              <a:rPr lang="en-US" sz="2400" dirty="0" err="1"/>
              <a:t>pentru</a:t>
            </a:r>
            <a:r>
              <a:rPr lang="en-US" sz="2400" dirty="0"/>
              <a:t> </a:t>
            </a:r>
            <a:r>
              <a:rPr lang="en-US" sz="2400" dirty="0" err="1"/>
              <a:t>tensiunea</a:t>
            </a:r>
            <a:r>
              <a:rPr lang="en-US" sz="2400" dirty="0"/>
              <a:t> </a:t>
            </a:r>
            <a:r>
              <a:rPr lang="en-US" sz="2400" dirty="0" err="1"/>
              <a:t>arterială</a:t>
            </a:r>
            <a:r>
              <a:rPr lang="en-US" sz="2400" dirty="0"/>
              <a:t> </a:t>
            </a:r>
            <a:r>
              <a:rPr lang="en-US" sz="2400" dirty="0" err="1"/>
              <a:t>și</a:t>
            </a:r>
            <a:r>
              <a:rPr lang="en-US" sz="2400" dirty="0"/>
              <a:t> </a:t>
            </a:r>
            <a:r>
              <a:rPr lang="en-US" sz="2400" dirty="0" err="1"/>
              <a:t>anticoagulante</a:t>
            </a:r>
            <a:r>
              <a:rPr lang="en-US" sz="2400" dirty="0"/>
              <a:t> </a:t>
            </a:r>
            <a:r>
              <a:rPr lang="en-US" sz="2400" dirty="0" err="1"/>
              <a:t>pentru</a:t>
            </a:r>
            <a:r>
              <a:rPr lang="en-US" sz="2400" dirty="0"/>
              <a:t> </a:t>
            </a:r>
            <a:r>
              <a:rPr lang="en-US" sz="2400" dirty="0" err="1"/>
              <a:t>subțierea</a:t>
            </a:r>
            <a:r>
              <a:rPr lang="en-US" sz="2400" dirty="0"/>
              <a:t> </a:t>
            </a:r>
            <a:r>
              <a:rPr lang="en-US" sz="2400" dirty="0" err="1"/>
              <a:t>sângelui</a:t>
            </a:r>
            <a:r>
              <a:rPr lang="en-US" sz="2400" dirty="0"/>
              <a:t>.</a:t>
            </a:r>
            <a:endParaRPr lang="en-US" dirty="0"/>
          </a:p>
        </p:txBody>
      </p:sp>
      <p:pic>
        <p:nvPicPr>
          <p:cNvPr id="5" name="Picture 4">
            <a:extLst>
              <a:ext uri="{FF2B5EF4-FFF2-40B4-BE49-F238E27FC236}">
                <a16:creationId xmlns:a16="http://schemas.microsoft.com/office/drawing/2014/main" xmlns="" id="{AC443955-50A7-40FF-999E-A091B7639DBD}"/>
              </a:ext>
            </a:extLst>
          </p:cNvPr>
          <p:cNvPicPr>
            <a:picLocks noChangeAspect="1"/>
          </p:cNvPicPr>
          <p:nvPr/>
        </p:nvPicPr>
        <p:blipFill rotWithShape="1">
          <a:blip r:embed="rId3"/>
          <a:srcRect l="28358" t="8179" r="26856"/>
          <a:stretch/>
        </p:blipFill>
        <p:spPr>
          <a:xfrm>
            <a:off x="643616" y="2865951"/>
            <a:ext cx="3626887" cy="3186821"/>
          </a:xfrm>
          <a:prstGeom prst="rect">
            <a:avLst/>
          </a:prstGeom>
        </p:spPr>
      </p:pic>
    </p:spTree>
    <p:extLst>
      <p:ext uri="{BB962C8B-B14F-4D97-AF65-F5344CB8AC3E}">
        <p14:creationId xmlns:p14="http://schemas.microsoft.com/office/powerpoint/2010/main" val="76149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29D76-39F3-4027-83C5-6C5D447AC45E}"/>
              </a:ext>
            </a:extLst>
          </p:cNvPr>
          <p:cNvSpPr>
            <a:spLocks noGrp="1"/>
          </p:cNvSpPr>
          <p:nvPr>
            <p:ph type="title"/>
          </p:nvPr>
        </p:nvSpPr>
        <p:spPr>
          <a:xfrm>
            <a:off x="762000" y="671513"/>
            <a:ext cx="3726024" cy="2146054"/>
          </a:xfrm>
        </p:spPr>
        <p:txBody>
          <a:bodyPr>
            <a:normAutofit/>
          </a:bodyPr>
          <a:lstStyle/>
          <a:p>
            <a:r>
              <a:rPr lang="ro-RO" sz="3600" b="1" i="0" dirty="0" smtClean="0">
                <a:solidFill>
                  <a:srgbClr val="0070C0"/>
                </a:solidFill>
              </a:rPr>
              <a:t>Evaluare </a:t>
            </a:r>
            <a:r>
              <a:rPr lang="en-US" sz="3600" b="1" i="0" dirty="0" smtClean="0">
                <a:solidFill>
                  <a:srgbClr val="0070C0"/>
                </a:solidFill>
              </a:rPr>
              <a:t>Nursing:</a:t>
            </a:r>
            <a:r>
              <a:rPr lang="en-US" sz="3600" b="1" i="0" dirty="0">
                <a:solidFill>
                  <a:srgbClr val="0070C0"/>
                </a:solidFill>
              </a:rPr>
              <a:t/>
            </a:r>
            <a:br>
              <a:rPr lang="en-US" sz="3600" b="1" i="0" dirty="0">
                <a:solidFill>
                  <a:srgbClr val="0070C0"/>
                </a:solidFill>
              </a:rPr>
            </a:br>
            <a:r>
              <a:rPr lang="en-US" sz="1600" b="1" i="0" dirty="0">
                <a:solidFill>
                  <a:srgbClr val="0070C0"/>
                </a:solidFill>
              </a:rPr>
              <a:t> </a:t>
            </a:r>
            <a:br>
              <a:rPr lang="en-US" sz="1600" b="1" i="0" dirty="0">
                <a:solidFill>
                  <a:srgbClr val="0070C0"/>
                </a:solidFill>
              </a:rPr>
            </a:br>
            <a:r>
              <a:rPr lang="en-US" sz="3200" b="1" i="0" dirty="0" smtClean="0">
                <a:solidFill>
                  <a:srgbClr val="0070C0"/>
                </a:solidFill>
              </a:rPr>
              <a:t>Respirator</a:t>
            </a:r>
            <a:r>
              <a:rPr lang="ro-RO" sz="3200" b="1" i="0" dirty="0" smtClean="0">
                <a:solidFill>
                  <a:srgbClr val="0070C0"/>
                </a:solidFill>
              </a:rPr>
              <a:t>ie</a:t>
            </a:r>
            <a:endParaRPr lang="en-US" sz="3600" dirty="0"/>
          </a:p>
        </p:txBody>
      </p:sp>
      <p:sp>
        <p:nvSpPr>
          <p:cNvPr id="3" name="Content Placeholder 2">
            <a:extLst>
              <a:ext uri="{FF2B5EF4-FFF2-40B4-BE49-F238E27FC236}">
                <a16:creationId xmlns:a16="http://schemas.microsoft.com/office/drawing/2014/main" xmlns="" id="{85C1AC7A-2FFE-478C-8366-DCA7ECEF3028}"/>
              </a:ext>
            </a:extLst>
          </p:cNvPr>
          <p:cNvSpPr>
            <a:spLocks noGrp="1"/>
          </p:cNvSpPr>
          <p:nvPr>
            <p:ph idx="1"/>
          </p:nvPr>
        </p:nvSpPr>
        <p:spPr>
          <a:xfrm>
            <a:off x="4847253" y="382554"/>
            <a:ext cx="6909318" cy="6475445"/>
          </a:xfrm>
        </p:spPr>
        <p:txBody>
          <a:bodyPr vert="horz" lIns="91440" tIns="45720" rIns="91440" bIns="45720" rtlCol="0" anchor="t">
            <a:normAutofit fontScale="92500"/>
          </a:bodyPr>
          <a:lstStyle/>
          <a:p>
            <a:pPr marL="0" indent="0">
              <a:buNone/>
            </a:pPr>
            <a:r>
              <a:rPr lang="ro-RO" sz="2400" b="1" dirty="0" smtClean="0">
                <a:solidFill>
                  <a:srgbClr val="0070C0"/>
                </a:solidFill>
                <a:ea typeface="+mn-lt"/>
                <a:cs typeface="+mn-lt"/>
              </a:rPr>
              <a:t>EVALUARE</a:t>
            </a:r>
            <a:r>
              <a:rPr lang="en-US" sz="2400" b="1" dirty="0" smtClean="0">
                <a:solidFill>
                  <a:srgbClr val="0070C0"/>
                </a:solidFill>
                <a:ea typeface="+mn-lt"/>
                <a:cs typeface="+mn-lt"/>
              </a:rPr>
              <a:t>:</a:t>
            </a:r>
            <a:endParaRPr lang="en-US" sz="2400" b="1" dirty="0">
              <a:solidFill>
                <a:srgbClr val="0070C0"/>
              </a:solidFill>
              <a:ea typeface="+mn-lt"/>
              <a:cs typeface="+mn-lt"/>
            </a:endParaRPr>
          </a:p>
          <a:p>
            <a:pPr marL="283210" indent="-283210"/>
            <a:r>
              <a:rPr lang="en-US" sz="2400" dirty="0" err="1">
                <a:ea typeface="+mn-lt"/>
                <a:cs typeface="+mn-lt"/>
              </a:rPr>
              <a:t>Pacientul</a:t>
            </a:r>
            <a:r>
              <a:rPr lang="en-US" sz="2400" dirty="0">
                <a:ea typeface="+mn-lt"/>
                <a:cs typeface="+mn-lt"/>
              </a:rPr>
              <a:t> </a:t>
            </a:r>
            <a:r>
              <a:rPr lang="ro-RO" sz="2400" dirty="0" smtClean="0">
                <a:ea typeface="+mn-lt"/>
                <a:cs typeface="+mn-lt"/>
              </a:rPr>
              <a:t>este </a:t>
            </a:r>
            <a:r>
              <a:rPr lang="en-US" sz="2400" dirty="0" err="1" smtClean="0">
                <a:ea typeface="+mn-lt"/>
                <a:cs typeface="+mn-lt"/>
              </a:rPr>
              <a:t>palid</a:t>
            </a:r>
            <a:r>
              <a:rPr lang="en-US" sz="2400" dirty="0" smtClean="0">
                <a:ea typeface="+mn-lt"/>
                <a:cs typeface="+mn-lt"/>
              </a:rPr>
              <a:t> </a:t>
            </a:r>
            <a:r>
              <a:rPr lang="en-US" sz="2400" dirty="0">
                <a:ea typeface="+mn-lt"/>
                <a:cs typeface="+mn-lt"/>
              </a:rPr>
              <a:t>cu </a:t>
            </a:r>
            <a:r>
              <a:rPr lang="en-US" sz="2400" dirty="0" err="1">
                <a:ea typeface="+mn-lt"/>
                <a:cs typeface="+mn-lt"/>
              </a:rPr>
              <a:t>respirație</a:t>
            </a:r>
            <a:r>
              <a:rPr lang="en-US" sz="2400" dirty="0">
                <a:ea typeface="+mn-lt"/>
                <a:cs typeface="+mn-lt"/>
              </a:rPr>
              <a:t> </a:t>
            </a:r>
            <a:r>
              <a:rPr lang="ro-RO" sz="2400" dirty="0" smtClean="0">
                <a:ea typeface="+mn-lt"/>
                <a:cs typeface="+mn-lt"/>
              </a:rPr>
              <a:t>greoaie</a:t>
            </a:r>
            <a:r>
              <a:rPr lang="en-US" sz="2400" dirty="0" smtClean="0">
                <a:ea typeface="+mn-lt"/>
                <a:cs typeface="+mn-lt"/>
              </a:rPr>
              <a:t> </a:t>
            </a:r>
            <a:r>
              <a:rPr lang="en-US" sz="2400" dirty="0" err="1">
                <a:ea typeface="+mn-lt"/>
                <a:cs typeface="+mn-lt"/>
              </a:rPr>
              <a:t>și</a:t>
            </a:r>
            <a:r>
              <a:rPr lang="en-US" sz="2400" dirty="0">
                <a:ea typeface="+mn-lt"/>
                <a:cs typeface="+mn-lt"/>
              </a:rPr>
              <a:t> </a:t>
            </a:r>
            <a:r>
              <a:rPr lang="en-US" sz="2400" dirty="0" err="1">
                <a:ea typeface="+mn-lt"/>
                <a:cs typeface="+mn-lt"/>
              </a:rPr>
              <a:t>tuse</a:t>
            </a:r>
            <a:r>
              <a:rPr lang="en-US" sz="2400" dirty="0">
                <a:ea typeface="+mn-lt"/>
                <a:cs typeface="+mn-lt"/>
              </a:rPr>
              <a:t> </a:t>
            </a:r>
            <a:r>
              <a:rPr lang="en-US" sz="2400" dirty="0" err="1">
                <a:ea typeface="+mn-lt"/>
                <a:cs typeface="+mn-lt"/>
              </a:rPr>
              <a:t>uscată</a:t>
            </a:r>
            <a:r>
              <a:rPr lang="en-US" sz="2400" dirty="0">
                <a:ea typeface="+mn-lt"/>
                <a:cs typeface="+mn-lt"/>
              </a:rPr>
              <a:t>, </a:t>
            </a:r>
            <a:r>
              <a:rPr lang="en-US" sz="2400" dirty="0" err="1">
                <a:ea typeface="+mn-lt"/>
                <a:cs typeface="+mn-lt"/>
              </a:rPr>
              <a:t>frecvență</a:t>
            </a:r>
            <a:r>
              <a:rPr lang="en-US" sz="2400" dirty="0">
                <a:ea typeface="+mn-lt"/>
                <a:cs typeface="+mn-lt"/>
              </a:rPr>
              <a:t> </a:t>
            </a:r>
            <a:r>
              <a:rPr lang="en-US" sz="2400" dirty="0" err="1">
                <a:ea typeface="+mn-lt"/>
                <a:cs typeface="+mn-lt"/>
              </a:rPr>
              <a:t>respiratorie</a:t>
            </a:r>
            <a:r>
              <a:rPr lang="en-US" sz="2400" dirty="0">
                <a:ea typeface="+mn-lt"/>
                <a:cs typeface="+mn-lt"/>
              </a:rPr>
              <a:t>&gt; 30 </a:t>
            </a:r>
            <a:r>
              <a:rPr lang="en-US" sz="2400" dirty="0" err="1">
                <a:ea typeface="+mn-lt"/>
                <a:cs typeface="+mn-lt"/>
              </a:rPr>
              <a:t>respirații</a:t>
            </a:r>
            <a:r>
              <a:rPr lang="en-US" sz="2400" dirty="0">
                <a:ea typeface="+mn-lt"/>
                <a:cs typeface="+mn-lt"/>
              </a:rPr>
              <a:t> </a:t>
            </a:r>
            <a:r>
              <a:rPr lang="en-US" sz="2400" dirty="0" err="1">
                <a:ea typeface="+mn-lt"/>
                <a:cs typeface="+mn-lt"/>
              </a:rPr>
              <a:t>pe</a:t>
            </a:r>
            <a:r>
              <a:rPr lang="en-US" sz="2400" dirty="0">
                <a:ea typeface="+mn-lt"/>
                <a:cs typeface="+mn-lt"/>
              </a:rPr>
              <a:t> </a:t>
            </a:r>
            <a:r>
              <a:rPr lang="en-US" sz="2400" dirty="0" err="1">
                <a:ea typeface="+mn-lt"/>
                <a:cs typeface="+mn-lt"/>
              </a:rPr>
              <a:t>minut</a:t>
            </a:r>
            <a:endParaRPr lang="en-US" sz="2400" dirty="0">
              <a:ea typeface="+mn-lt"/>
              <a:cs typeface="+mn-lt"/>
            </a:endParaRPr>
          </a:p>
          <a:p>
            <a:pPr marL="283210" indent="-283210"/>
            <a:r>
              <a:rPr lang="en-US" sz="2400" dirty="0" err="1">
                <a:ea typeface="+mn-lt"/>
                <a:cs typeface="+mn-lt"/>
              </a:rPr>
              <a:t>Auscultație</a:t>
            </a:r>
            <a:r>
              <a:rPr lang="en-US" sz="2400" dirty="0">
                <a:ea typeface="+mn-lt"/>
                <a:cs typeface="+mn-lt"/>
              </a:rPr>
              <a:t>: </a:t>
            </a:r>
            <a:r>
              <a:rPr lang="en-US" sz="2400" dirty="0" err="1">
                <a:ea typeface="+mn-lt"/>
                <a:cs typeface="+mn-lt"/>
              </a:rPr>
              <a:t>scăderea</a:t>
            </a:r>
            <a:r>
              <a:rPr lang="en-US" sz="2400" dirty="0">
                <a:ea typeface="+mn-lt"/>
                <a:cs typeface="+mn-lt"/>
              </a:rPr>
              <a:t> </a:t>
            </a:r>
            <a:r>
              <a:rPr lang="en-US" sz="2400" dirty="0" err="1">
                <a:ea typeface="+mn-lt"/>
                <a:cs typeface="+mn-lt"/>
              </a:rPr>
              <a:t>sunetelor</a:t>
            </a:r>
            <a:r>
              <a:rPr lang="en-US" sz="2400" dirty="0">
                <a:ea typeface="+mn-lt"/>
                <a:cs typeface="+mn-lt"/>
              </a:rPr>
              <a:t> </a:t>
            </a:r>
            <a:r>
              <a:rPr lang="en-US" sz="2400" dirty="0" err="1">
                <a:ea typeface="+mn-lt"/>
                <a:cs typeface="+mn-lt"/>
              </a:rPr>
              <a:t>pulmonare</a:t>
            </a:r>
            <a:r>
              <a:rPr lang="en-US" sz="2400" dirty="0">
                <a:ea typeface="+mn-lt"/>
                <a:cs typeface="+mn-lt"/>
              </a:rPr>
              <a:t>, </a:t>
            </a:r>
            <a:r>
              <a:rPr lang="en-US" sz="2400" dirty="0" err="1">
                <a:ea typeface="+mn-lt"/>
                <a:cs typeface="+mn-lt"/>
              </a:rPr>
              <a:t>raluri</a:t>
            </a:r>
            <a:r>
              <a:rPr lang="en-US" sz="2400" dirty="0">
                <a:ea typeface="+mn-lt"/>
                <a:cs typeface="+mn-lt"/>
              </a:rPr>
              <a:t>.</a:t>
            </a:r>
          </a:p>
          <a:p>
            <a:pPr marL="283210" indent="-283210"/>
            <a:r>
              <a:rPr lang="en-US" sz="2400" dirty="0" err="1">
                <a:ea typeface="+mn-lt"/>
                <a:cs typeface="+mn-lt"/>
              </a:rPr>
              <a:t>Nivel</a:t>
            </a:r>
            <a:r>
              <a:rPr lang="en-US" sz="2400" dirty="0">
                <a:ea typeface="+mn-lt"/>
                <a:cs typeface="+mn-lt"/>
              </a:rPr>
              <a:t> </a:t>
            </a:r>
            <a:r>
              <a:rPr lang="en-US" sz="2400" dirty="0" err="1">
                <a:ea typeface="+mn-lt"/>
                <a:cs typeface="+mn-lt"/>
              </a:rPr>
              <a:t>scăzut</a:t>
            </a:r>
            <a:r>
              <a:rPr lang="en-US" sz="2400" dirty="0">
                <a:ea typeface="+mn-lt"/>
                <a:cs typeface="+mn-lt"/>
              </a:rPr>
              <a:t> de </a:t>
            </a:r>
            <a:r>
              <a:rPr lang="en-US" sz="2400" dirty="0" err="1">
                <a:ea typeface="+mn-lt"/>
                <a:cs typeface="+mn-lt"/>
              </a:rPr>
              <a:t>oxigen</a:t>
            </a:r>
            <a:r>
              <a:rPr lang="en-US" sz="2400" dirty="0">
                <a:ea typeface="+mn-lt"/>
                <a:cs typeface="+mn-lt"/>
              </a:rPr>
              <a:t>: Sp02 de 62% </a:t>
            </a:r>
            <a:r>
              <a:rPr lang="en-US" sz="2400" dirty="0" err="1">
                <a:ea typeface="+mn-lt"/>
                <a:cs typeface="+mn-lt"/>
              </a:rPr>
              <a:t>pe</a:t>
            </a:r>
            <a:r>
              <a:rPr lang="en-US" sz="2400" dirty="0">
                <a:ea typeface="+mn-lt"/>
                <a:cs typeface="+mn-lt"/>
              </a:rPr>
              <a:t> </a:t>
            </a:r>
            <a:r>
              <a:rPr lang="en-US" sz="2400" dirty="0" err="1">
                <a:ea typeface="+mn-lt"/>
                <a:cs typeface="+mn-lt"/>
              </a:rPr>
              <a:t>aerul</a:t>
            </a:r>
            <a:r>
              <a:rPr lang="en-US" sz="2400" dirty="0">
                <a:ea typeface="+mn-lt"/>
                <a:cs typeface="+mn-lt"/>
              </a:rPr>
              <a:t> din </a:t>
            </a:r>
            <a:r>
              <a:rPr lang="en-US" sz="2400" dirty="0" err="1">
                <a:ea typeface="+mn-lt"/>
                <a:cs typeface="+mn-lt"/>
              </a:rPr>
              <a:t>cameră</a:t>
            </a:r>
            <a:r>
              <a:rPr lang="en-US" sz="2400" dirty="0">
                <a:ea typeface="+mn-lt"/>
                <a:cs typeface="+mn-lt"/>
              </a:rPr>
              <a:t> (normal </a:t>
            </a:r>
            <a:r>
              <a:rPr lang="en-US" sz="2400" dirty="0" err="1">
                <a:ea typeface="+mn-lt"/>
                <a:cs typeface="+mn-lt"/>
              </a:rPr>
              <a:t>este</a:t>
            </a:r>
            <a:r>
              <a:rPr lang="en-US" sz="2400" dirty="0">
                <a:ea typeface="+mn-lt"/>
                <a:cs typeface="+mn-lt"/>
              </a:rPr>
              <a:t>&gt; 92</a:t>
            </a:r>
            <a:r>
              <a:rPr lang="en-US" sz="2400" dirty="0" smtClean="0">
                <a:ea typeface="+mn-lt"/>
                <a:cs typeface="+mn-lt"/>
              </a:rPr>
              <a:t>%)</a:t>
            </a:r>
            <a:endParaRPr lang="ro-RO" sz="2400" dirty="0" smtClean="0">
              <a:ea typeface="+mn-lt"/>
              <a:cs typeface="+mn-lt"/>
            </a:endParaRPr>
          </a:p>
          <a:p>
            <a:pPr marL="0" indent="0">
              <a:buNone/>
            </a:pPr>
            <a:r>
              <a:rPr lang="ro-RO" sz="2400" b="1" dirty="0" smtClean="0">
                <a:solidFill>
                  <a:srgbClr val="0070C0"/>
                </a:solidFill>
                <a:ea typeface="+mn-lt"/>
                <a:cs typeface="+mn-lt"/>
              </a:rPr>
              <a:t>INTERVENȚII </a:t>
            </a:r>
            <a:r>
              <a:rPr lang="en-US" sz="2400" b="1" dirty="0" smtClean="0">
                <a:solidFill>
                  <a:srgbClr val="0070C0"/>
                </a:solidFill>
                <a:ea typeface="+mn-lt"/>
                <a:cs typeface="+mn-lt"/>
              </a:rPr>
              <a:t>NURSING:</a:t>
            </a:r>
            <a:endParaRPr lang="en-US" sz="2400" b="1" dirty="0">
              <a:solidFill>
                <a:srgbClr val="0070C0"/>
              </a:solidFill>
              <a:ea typeface="+mn-lt"/>
              <a:cs typeface="+mn-lt"/>
            </a:endParaRPr>
          </a:p>
          <a:p>
            <a:pPr marL="283210" indent="-283210"/>
            <a:r>
              <a:rPr lang="en-US" sz="2400" dirty="0" err="1">
                <a:ea typeface="+mn-lt"/>
                <a:cs typeface="+mn-lt"/>
              </a:rPr>
              <a:t>Mască</a:t>
            </a:r>
            <a:r>
              <a:rPr lang="en-US" sz="2400" dirty="0">
                <a:ea typeface="+mn-lt"/>
                <a:cs typeface="+mn-lt"/>
              </a:rPr>
              <a:t> de </a:t>
            </a:r>
            <a:r>
              <a:rPr lang="en-US" sz="2400" dirty="0" err="1">
                <a:ea typeface="+mn-lt"/>
                <a:cs typeface="+mn-lt"/>
              </a:rPr>
              <a:t>față</a:t>
            </a:r>
            <a:r>
              <a:rPr lang="en-US" sz="2400" dirty="0">
                <a:ea typeface="+mn-lt"/>
                <a:cs typeface="+mn-lt"/>
              </a:rPr>
              <a:t> </a:t>
            </a:r>
            <a:r>
              <a:rPr lang="en-US" sz="2400" dirty="0" err="1">
                <a:ea typeface="+mn-lt"/>
                <a:cs typeface="+mn-lt"/>
              </a:rPr>
              <a:t>fără</a:t>
            </a:r>
            <a:r>
              <a:rPr lang="en-US" sz="2400" dirty="0">
                <a:ea typeface="+mn-lt"/>
                <a:cs typeface="+mn-lt"/>
              </a:rPr>
              <a:t> </a:t>
            </a:r>
            <a:r>
              <a:rPr lang="en-US" sz="2400" dirty="0" err="1">
                <a:ea typeface="+mn-lt"/>
                <a:cs typeface="+mn-lt"/>
              </a:rPr>
              <a:t>respirație</a:t>
            </a:r>
            <a:r>
              <a:rPr lang="en-US" sz="2400" dirty="0">
                <a:ea typeface="+mn-lt"/>
                <a:cs typeface="+mn-lt"/>
              </a:rPr>
              <a:t>, </a:t>
            </a:r>
            <a:r>
              <a:rPr lang="en-US" sz="2400" dirty="0" err="1">
                <a:ea typeface="+mn-lt"/>
                <a:cs typeface="+mn-lt"/>
              </a:rPr>
              <a:t>oxigen</a:t>
            </a:r>
            <a:r>
              <a:rPr lang="en-US" sz="2400" dirty="0">
                <a:ea typeface="+mn-lt"/>
                <a:cs typeface="+mn-lt"/>
              </a:rPr>
              <a:t> la 15L / min</a:t>
            </a:r>
          </a:p>
          <a:p>
            <a:pPr marL="283210" indent="-283210"/>
            <a:r>
              <a:rPr lang="en-US" sz="2400" dirty="0" err="1" smtClean="0">
                <a:ea typeface="+mn-lt"/>
                <a:cs typeface="+mn-lt"/>
              </a:rPr>
              <a:t>Întoarce</a:t>
            </a:r>
            <a:r>
              <a:rPr lang="ro-RO" sz="2400" dirty="0" smtClean="0">
                <a:ea typeface="+mn-lt"/>
                <a:cs typeface="+mn-lt"/>
              </a:rPr>
              <a:t>rea</a:t>
            </a:r>
            <a:r>
              <a:rPr lang="en-US" sz="2400" dirty="0" smtClean="0">
                <a:ea typeface="+mn-lt"/>
                <a:cs typeface="+mn-lt"/>
              </a:rPr>
              <a:t> </a:t>
            </a:r>
            <a:r>
              <a:rPr lang="en-US" sz="2400" dirty="0" err="1">
                <a:ea typeface="+mn-lt"/>
                <a:cs typeface="+mn-lt"/>
              </a:rPr>
              <a:t>și</a:t>
            </a:r>
            <a:r>
              <a:rPr lang="en-US" sz="2400" dirty="0">
                <a:ea typeface="+mn-lt"/>
                <a:cs typeface="+mn-lt"/>
              </a:rPr>
              <a:t> </a:t>
            </a:r>
            <a:r>
              <a:rPr lang="en-US" sz="2400" dirty="0" err="1" smtClean="0">
                <a:ea typeface="+mn-lt"/>
                <a:cs typeface="+mn-lt"/>
              </a:rPr>
              <a:t>repoziționa</a:t>
            </a:r>
            <a:r>
              <a:rPr lang="ro-RO" sz="2400" dirty="0" smtClean="0">
                <a:ea typeface="+mn-lt"/>
                <a:cs typeface="+mn-lt"/>
              </a:rPr>
              <a:t>rea</a:t>
            </a:r>
            <a:r>
              <a:rPr lang="en-US" sz="2400" dirty="0" smtClean="0">
                <a:ea typeface="+mn-lt"/>
                <a:cs typeface="+mn-lt"/>
              </a:rPr>
              <a:t>, </a:t>
            </a:r>
            <a:r>
              <a:rPr lang="en-US" sz="2400" dirty="0" err="1" smtClean="0">
                <a:ea typeface="+mn-lt"/>
                <a:cs typeface="+mn-lt"/>
              </a:rPr>
              <a:t>tuse</a:t>
            </a:r>
            <a:r>
              <a:rPr lang="en-US" sz="2400" dirty="0" smtClean="0">
                <a:ea typeface="+mn-lt"/>
                <a:cs typeface="+mn-lt"/>
              </a:rPr>
              <a:t> </a:t>
            </a:r>
            <a:r>
              <a:rPr lang="en-US" sz="2400" dirty="0" err="1">
                <a:ea typeface="+mn-lt"/>
                <a:cs typeface="+mn-lt"/>
              </a:rPr>
              <a:t>și</a:t>
            </a:r>
            <a:r>
              <a:rPr lang="en-US" sz="2400" dirty="0">
                <a:ea typeface="+mn-lt"/>
                <a:cs typeface="+mn-lt"/>
              </a:rPr>
              <a:t> </a:t>
            </a:r>
            <a:r>
              <a:rPr lang="en-US" sz="2400" dirty="0" err="1">
                <a:ea typeface="+mn-lt"/>
                <a:cs typeface="+mn-lt"/>
              </a:rPr>
              <a:t>respirație</a:t>
            </a:r>
            <a:r>
              <a:rPr lang="en-US" sz="2400" dirty="0">
                <a:ea typeface="+mn-lt"/>
                <a:cs typeface="+mn-lt"/>
              </a:rPr>
              <a:t> </a:t>
            </a:r>
            <a:r>
              <a:rPr lang="en-US" sz="2400" dirty="0" err="1">
                <a:ea typeface="+mn-lt"/>
                <a:cs typeface="+mn-lt"/>
              </a:rPr>
              <a:t>profundă</a:t>
            </a:r>
            <a:r>
              <a:rPr lang="en-US" sz="2400" dirty="0">
                <a:ea typeface="+mn-lt"/>
                <a:cs typeface="+mn-lt"/>
              </a:rPr>
              <a:t>, </a:t>
            </a:r>
            <a:r>
              <a:rPr lang="en-US" sz="2400" dirty="0" err="1">
                <a:ea typeface="+mn-lt"/>
                <a:cs typeface="+mn-lt"/>
              </a:rPr>
              <a:t>poziționare</a:t>
            </a:r>
            <a:r>
              <a:rPr lang="en-US" sz="2400" dirty="0">
                <a:ea typeface="+mn-lt"/>
                <a:cs typeface="+mn-lt"/>
              </a:rPr>
              <a:t> </a:t>
            </a:r>
            <a:r>
              <a:rPr lang="en-US" sz="2400" dirty="0" err="1">
                <a:ea typeface="+mn-lt"/>
                <a:cs typeface="+mn-lt"/>
              </a:rPr>
              <a:t>predispusă</a:t>
            </a:r>
            <a:r>
              <a:rPr lang="en-US" sz="2400" dirty="0">
                <a:ea typeface="+mn-lt"/>
                <a:cs typeface="+mn-lt"/>
              </a:rPr>
              <a:t>.</a:t>
            </a:r>
          </a:p>
          <a:p>
            <a:pPr marL="283210" indent="-283210"/>
            <a:r>
              <a:rPr lang="ro-RO" sz="2400" dirty="0" smtClean="0">
                <a:ea typeface="+mn-lt"/>
                <a:cs typeface="+mn-lt"/>
              </a:rPr>
              <a:t>A</a:t>
            </a:r>
            <a:r>
              <a:rPr lang="en-US" sz="2400" dirty="0" err="1" smtClean="0">
                <a:ea typeface="+mn-lt"/>
                <a:cs typeface="+mn-lt"/>
              </a:rPr>
              <a:t>ctivități</a:t>
            </a:r>
            <a:r>
              <a:rPr lang="en-US" sz="2400" dirty="0" smtClean="0">
                <a:ea typeface="+mn-lt"/>
                <a:cs typeface="+mn-lt"/>
              </a:rPr>
              <a:t> </a:t>
            </a:r>
            <a:r>
              <a:rPr lang="en-US" sz="2400" dirty="0" err="1">
                <a:ea typeface="+mn-lt"/>
                <a:cs typeface="+mn-lt"/>
              </a:rPr>
              <a:t>pentru</a:t>
            </a:r>
            <a:r>
              <a:rPr lang="en-US" sz="2400" dirty="0">
                <a:ea typeface="+mn-lt"/>
                <a:cs typeface="+mn-lt"/>
              </a:rPr>
              <a:t> a </a:t>
            </a:r>
            <a:r>
              <a:rPr lang="en-US" sz="2400" dirty="0" err="1">
                <a:ea typeface="+mn-lt"/>
                <a:cs typeface="+mn-lt"/>
              </a:rPr>
              <a:t>preveni</a:t>
            </a:r>
            <a:r>
              <a:rPr lang="en-US" sz="2400" dirty="0">
                <a:ea typeface="+mn-lt"/>
                <a:cs typeface="+mn-lt"/>
              </a:rPr>
              <a:t> </a:t>
            </a:r>
            <a:r>
              <a:rPr lang="en-US" sz="2400" dirty="0" err="1">
                <a:ea typeface="+mn-lt"/>
                <a:cs typeface="+mn-lt"/>
              </a:rPr>
              <a:t>agravarea</a:t>
            </a:r>
            <a:r>
              <a:rPr lang="en-US" sz="2400" dirty="0">
                <a:ea typeface="+mn-lt"/>
                <a:cs typeface="+mn-lt"/>
              </a:rPr>
              <a:t> </a:t>
            </a:r>
            <a:r>
              <a:rPr lang="en-US" sz="2400" dirty="0" err="1">
                <a:ea typeface="+mn-lt"/>
                <a:cs typeface="+mn-lt"/>
              </a:rPr>
              <a:t>respirației</a:t>
            </a:r>
            <a:r>
              <a:rPr lang="en-US" sz="2400" dirty="0">
                <a:ea typeface="+mn-lt"/>
                <a:cs typeface="+mn-lt"/>
              </a:rPr>
              <a:t>.</a:t>
            </a:r>
          </a:p>
          <a:p>
            <a:pPr marL="283210" indent="-283210"/>
            <a:r>
              <a:rPr lang="en-US" sz="2400" dirty="0" err="1" smtClean="0">
                <a:ea typeface="+mn-lt"/>
                <a:cs typeface="+mn-lt"/>
              </a:rPr>
              <a:t>Monitoriza</a:t>
            </a:r>
            <a:r>
              <a:rPr lang="ro-RO" sz="2400" dirty="0" smtClean="0">
                <a:ea typeface="+mn-lt"/>
                <a:cs typeface="+mn-lt"/>
              </a:rPr>
              <a:t>rea</a:t>
            </a:r>
            <a:r>
              <a:rPr lang="en-US" sz="2400" dirty="0" smtClean="0">
                <a:ea typeface="+mn-lt"/>
                <a:cs typeface="+mn-lt"/>
              </a:rPr>
              <a:t> </a:t>
            </a:r>
            <a:r>
              <a:rPr lang="en-US" sz="2400" dirty="0" err="1" smtClean="0">
                <a:ea typeface="+mn-lt"/>
                <a:cs typeface="+mn-lt"/>
              </a:rPr>
              <a:t>semnel</a:t>
            </a:r>
            <a:r>
              <a:rPr lang="ro-RO" sz="2400" dirty="0" smtClean="0">
                <a:ea typeface="+mn-lt"/>
                <a:cs typeface="+mn-lt"/>
              </a:rPr>
              <a:t>or</a:t>
            </a:r>
            <a:r>
              <a:rPr lang="en-US" sz="2400" dirty="0" smtClean="0">
                <a:ea typeface="+mn-lt"/>
                <a:cs typeface="+mn-lt"/>
              </a:rPr>
              <a:t> </a:t>
            </a:r>
            <a:r>
              <a:rPr lang="en-US" sz="2400" dirty="0">
                <a:ea typeface="+mn-lt"/>
                <a:cs typeface="+mn-lt"/>
              </a:rPr>
              <a:t>de </a:t>
            </a:r>
            <a:r>
              <a:rPr lang="en-US" sz="2400" dirty="0" err="1">
                <a:ea typeface="+mn-lt"/>
                <a:cs typeface="+mn-lt"/>
              </a:rPr>
              <a:t>cheaguri</a:t>
            </a:r>
            <a:r>
              <a:rPr lang="en-US" sz="2400" dirty="0">
                <a:ea typeface="+mn-lt"/>
                <a:cs typeface="+mn-lt"/>
              </a:rPr>
              <a:t> de </a:t>
            </a:r>
            <a:r>
              <a:rPr lang="en-US" sz="2400" dirty="0" err="1">
                <a:ea typeface="+mn-lt"/>
                <a:cs typeface="+mn-lt"/>
              </a:rPr>
              <a:t>sânge</a:t>
            </a:r>
            <a:r>
              <a:rPr lang="en-US" sz="2400" dirty="0">
                <a:ea typeface="+mn-lt"/>
                <a:cs typeface="+mn-lt"/>
              </a:rPr>
              <a:t> </a:t>
            </a:r>
            <a:r>
              <a:rPr lang="en-US" sz="2400" dirty="0" err="1">
                <a:ea typeface="+mn-lt"/>
                <a:cs typeface="+mn-lt"/>
              </a:rPr>
              <a:t>în</a:t>
            </a:r>
            <a:r>
              <a:rPr lang="en-US" sz="2400" dirty="0">
                <a:ea typeface="+mn-lt"/>
                <a:cs typeface="+mn-lt"/>
              </a:rPr>
              <a:t> </a:t>
            </a:r>
            <a:r>
              <a:rPr lang="en-US" sz="2400" dirty="0" err="1">
                <a:ea typeface="+mn-lt"/>
                <a:cs typeface="+mn-lt"/>
              </a:rPr>
              <a:t>plămâni</a:t>
            </a:r>
            <a:r>
              <a:rPr lang="en-US" sz="2400" dirty="0">
                <a:ea typeface="+mn-lt"/>
                <a:cs typeface="+mn-lt"/>
              </a:rPr>
              <a:t>: </a:t>
            </a:r>
            <a:r>
              <a:rPr lang="en-US" sz="2400" dirty="0" err="1">
                <a:ea typeface="+mn-lt"/>
                <a:cs typeface="+mn-lt"/>
              </a:rPr>
              <a:t>dificultăți</a:t>
            </a:r>
            <a:r>
              <a:rPr lang="en-US" sz="2400" dirty="0">
                <a:ea typeface="+mn-lt"/>
                <a:cs typeface="+mn-lt"/>
              </a:rPr>
              <a:t> de </a:t>
            </a:r>
            <a:r>
              <a:rPr lang="en-US" sz="2400" dirty="0" err="1">
                <a:ea typeface="+mn-lt"/>
                <a:cs typeface="+mn-lt"/>
              </a:rPr>
              <a:t>respirație</a:t>
            </a:r>
            <a:r>
              <a:rPr lang="en-US" sz="2400" dirty="0">
                <a:ea typeface="+mn-lt"/>
                <a:cs typeface="+mn-lt"/>
              </a:rPr>
              <a:t> </a:t>
            </a:r>
            <a:r>
              <a:rPr lang="en-US" sz="2400" dirty="0" err="1">
                <a:ea typeface="+mn-lt"/>
                <a:cs typeface="+mn-lt"/>
              </a:rPr>
              <a:t>crescute</a:t>
            </a:r>
            <a:r>
              <a:rPr lang="en-US" sz="2400" dirty="0">
                <a:ea typeface="+mn-lt"/>
                <a:cs typeface="+mn-lt"/>
              </a:rPr>
              <a:t>, </a:t>
            </a:r>
            <a:r>
              <a:rPr lang="en-US" sz="2400" dirty="0" err="1">
                <a:ea typeface="+mn-lt"/>
                <a:cs typeface="+mn-lt"/>
              </a:rPr>
              <a:t>dureri</a:t>
            </a:r>
            <a:r>
              <a:rPr lang="en-US" sz="2400" dirty="0">
                <a:ea typeface="+mn-lt"/>
                <a:cs typeface="+mn-lt"/>
              </a:rPr>
              <a:t> </a:t>
            </a:r>
            <a:r>
              <a:rPr lang="en-US" sz="2400" dirty="0" err="1">
                <a:ea typeface="+mn-lt"/>
                <a:cs typeface="+mn-lt"/>
              </a:rPr>
              <a:t>în</a:t>
            </a:r>
            <a:r>
              <a:rPr lang="en-US" sz="2400" dirty="0">
                <a:ea typeface="+mn-lt"/>
                <a:cs typeface="+mn-lt"/>
              </a:rPr>
              <a:t> </a:t>
            </a:r>
            <a:r>
              <a:rPr lang="en-US" sz="2400" dirty="0" err="1">
                <a:ea typeface="+mn-lt"/>
                <a:cs typeface="+mn-lt"/>
              </a:rPr>
              <a:t>piept</a:t>
            </a:r>
            <a:r>
              <a:rPr lang="en-US" sz="2400" dirty="0">
                <a:ea typeface="+mn-lt"/>
                <a:cs typeface="+mn-lt"/>
              </a:rPr>
              <a:t>, </a:t>
            </a:r>
            <a:r>
              <a:rPr lang="en-US" sz="2400" dirty="0" err="1">
                <a:ea typeface="+mn-lt"/>
                <a:cs typeface="+mn-lt"/>
              </a:rPr>
              <a:t>niveluri</a:t>
            </a:r>
            <a:r>
              <a:rPr lang="en-US" sz="2400" dirty="0">
                <a:ea typeface="+mn-lt"/>
                <a:cs typeface="+mn-lt"/>
              </a:rPr>
              <a:t> </a:t>
            </a:r>
            <a:r>
              <a:rPr lang="en-US" sz="2400" dirty="0" err="1">
                <a:ea typeface="+mn-lt"/>
                <a:cs typeface="+mn-lt"/>
              </a:rPr>
              <a:t>scăzute</a:t>
            </a:r>
            <a:r>
              <a:rPr lang="en-US" sz="2400" dirty="0">
                <a:ea typeface="+mn-lt"/>
                <a:cs typeface="+mn-lt"/>
              </a:rPr>
              <a:t> de </a:t>
            </a:r>
            <a:r>
              <a:rPr lang="en-US" sz="2400" dirty="0" err="1">
                <a:ea typeface="+mn-lt"/>
                <a:cs typeface="+mn-lt"/>
              </a:rPr>
              <a:t>oxigen</a:t>
            </a:r>
            <a:r>
              <a:rPr lang="en-US" sz="2400" dirty="0">
                <a:ea typeface="+mn-lt"/>
                <a:cs typeface="+mn-lt"/>
              </a:rPr>
              <a:t> din </a:t>
            </a:r>
            <a:r>
              <a:rPr lang="en-US" sz="2400" dirty="0" err="1">
                <a:ea typeface="+mn-lt"/>
                <a:cs typeface="+mn-lt"/>
              </a:rPr>
              <a:t>sânge</a:t>
            </a:r>
            <a:r>
              <a:rPr lang="en-US" sz="2400" dirty="0">
                <a:ea typeface="+mn-lt"/>
                <a:cs typeface="+mn-lt"/>
              </a:rPr>
              <a:t>, </a:t>
            </a:r>
            <a:r>
              <a:rPr lang="en-US" sz="2400" dirty="0" err="1">
                <a:ea typeface="+mn-lt"/>
                <a:cs typeface="+mn-lt"/>
              </a:rPr>
              <a:t>delir</a:t>
            </a:r>
            <a:r>
              <a:rPr lang="en-US" sz="2400" dirty="0">
                <a:ea typeface="+mn-lt"/>
                <a:cs typeface="+mn-lt"/>
              </a:rPr>
              <a:t>.</a:t>
            </a:r>
            <a:endParaRPr lang="en-US" dirty="0"/>
          </a:p>
        </p:txBody>
      </p:sp>
      <p:pic>
        <p:nvPicPr>
          <p:cNvPr id="4" name="Picture 3">
            <a:extLst>
              <a:ext uri="{FF2B5EF4-FFF2-40B4-BE49-F238E27FC236}">
                <a16:creationId xmlns:a16="http://schemas.microsoft.com/office/drawing/2014/main" xmlns="" id="{F1CB2BD2-F5C9-49CA-AC68-B13F7BFABA62}"/>
              </a:ext>
            </a:extLst>
          </p:cNvPr>
          <p:cNvPicPr>
            <a:picLocks noChangeAspect="1"/>
          </p:cNvPicPr>
          <p:nvPr/>
        </p:nvPicPr>
        <p:blipFill>
          <a:blip r:embed="rId3"/>
          <a:stretch>
            <a:fillRect/>
          </a:stretch>
        </p:blipFill>
        <p:spPr>
          <a:xfrm>
            <a:off x="286265" y="2817567"/>
            <a:ext cx="4316206" cy="3122710"/>
          </a:xfrm>
          <a:prstGeom prst="rect">
            <a:avLst/>
          </a:prstGeom>
        </p:spPr>
      </p:pic>
    </p:spTree>
    <p:extLst>
      <p:ext uri="{BB962C8B-B14F-4D97-AF65-F5344CB8AC3E}">
        <p14:creationId xmlns:p14="http://schemas.microsoft.com/office/powerpoint/2010/main" val="116063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C74DD7D-BE02-40D1-B0AC-17AE4E30A229}"/>
              </a:ext>
            </a:extLst>
          </p:cNvPr>
          <p:cNvSpPr>
            <a:spLocks noGrp="1"/>
          </p:cNvSpPr>
          <p:nvPr>
            <p:ph idx="1"/>
          </p:nvPr>
        </p:nvSpPr>
        <p:spPr>
          <a:xfrm>
            <a:off x="1114425" y="1177290"/>
            <a:ext cx="10315572" cy="5046932"/>
          </a:xfrm>
        </p:spPr>
        <p:txBody>
          <a:bodyPr/>
          <a:lstStyle/>
          <a:p>
            <a:pPr marL="254" indent="0">
              <a:lnSpc>
                <a:spcPct val="102000"/>
              </a:lnSpc>
              <a:spcBef>
                <a:spcPts val="900"/>
              </a:spcBef>
              <a:buNone/>
            </a:pPr>
            <a:r>
              <a:rPr lang="ro-RO" sz="2400" b="1" u="sng" dirty="0" smtClean="0">
                <a:solidFill>
                  <a:srgbClr val="0070C0"/>
                </a:solidFill>
                <a:ea typeface="+mn-lt"/>
                <a:cs typeface="+mn-lt"/>
              </a:rPr>
              <a:t>SCOPUL</a:t>
            </a:r>
            <a:endParaRPr lang="en-US" sz="2400" b="1" u="sng" dirty="0">
              <a:solidFill>
                <a:srgbClr val="0070C0"/>
              </a:solidFill>
              <a:ea typeface="+mn-lt"/>
              <a:cs typeface="+mn-lt"/>
            </a:endParaRPr>
          </a:p>
          <a:p>
            <a:pPr indent="-283210">
              <a:lnSpc>
                <a:spcPct val="102000"/>
              </a:lnSpc>
            </a:pPr>
            <a:r>
              <a:rPr lang="en-US" sz="2400" b="1" i="1" dirty="0" err="1"/>
              <a:t>Pentru</a:t>
            </a:r>
            <a:r>
              <a:rPr lang="en-US" sz="2400" b="1" i="1" dirty="0"/>
              <a:t> a </a:t>
            </a:r>
            <a:r>
              <a:rPr lang="en-US" sz="2400" b="1" i="1" dirty="0" err="1"/>
              <a:t>crește</a:t>
            </a:r>
            <a:r>
              <a:rPr lang="en-US" sz="2400" b="1" i="1" dirty="0"/>
              <a:t> </a:t>
            </a:r>
            <a:r>
              <a:rPr lang="en-US" sz="2400" b="1" i="1" dirty="0" err="1"/>
              <a:t>expansiunea</a:t>
            </a:r>
            <a:r>
              <a:rPr lang="en-US" sz="2400" b="1" i="1" dirty="0"/>
              <a:t> </a:t>
            </a:r>
            <a:r>
              <a:rPr lang="en-US" sz="2400" b="1" i="1" dirty="0" err="1"/>
              <a:t>pulmonară</a:t>
            </a:r>
            <a:r>
              <a:rPr lang="en-US" sz="2400" b="1" i="1" dirty="0"/>
              <a:t> </a:t>
            </a:r>
            <a:r>
              <a:rPr lang="en-US" sz="2400" b="1" i="1" dirty="0" err="1"/>
              <a:t>și</a:t>
            </a:r>
            <a:r>
              <a:rPr lang="en-US" sz="2400" b="1" i="1" dirty="0"/>
              <a:t> </a:t>
            </a:r>
            <a:r>
              <a:rPr lang="en-US" sz="2400" b="1" i="1" dirty="0" err="1"/>
              <a:t>oxigenarea</a:t>
            </a:r>
            <a:r>
              <a:rPr lang="en-US" sz="2400" b="1" i="1" dirty="0"/>
              <a:t>.</a:t>
            </a:r>
          </a:p>
          <a:p>
            <a:pPr indent="-283210">
              <a:lnSpc>
                <a:spcPct val="102000"/>
              </a:lnSpc>
            </a:pPr>
            <a:r>
              <a:rPr lang="en-US" sz="2400" b="1" i="1" dirty="0" err="1"/>
              <a:t>Pentru</a:t>
            </a:r>
            <a:r>
              <a:rPr lang="en-US" sz="2400" b="1" i="1" dirty="0"/>
              <a:t> a </a:t>
            </a:r>
            <a:r>
              <a:rPr lang="en-US" sz="2400" b="1" i="1" dirty="0" err="1"/>
              <a:t>preveni</a:t>
            </a:r>
            <a:r>
              <a:rPr lang="en-US" sz="2400" b="1" i="1" dirty="0"/>
              <a:t> </a:t>
            </a:r>
            <a:r>
              <a:rPr lang="en-US" sz="2400" b="1" i="1" dirty="0" err="1"/>
              <a:t>sindromul</a:t>
            </a:r>
            <a:r>
              <a:rPr lang="en-US" sz="2400" b="1" i="1" dirty="0"/>
              <a:t> de </a:t>
            </a:r>
            <a:r>
              <a:rPr lang="en-US" sz="2400" b="1" i="1" dirty="0" err="1"/>
              <a:t>detresă</a:t>
            </a:r>
            <a:r>
              <a:rPr lang="en-US" sz="2400" b="1" i="1" dirty="0"/>
              <a:t> </a:t>
            </a:r>
            <a:r>
              <a:rPr lang="en-US" sz="2400" b="1" i="1" dirty="0" err="1"/>
              <a:t>respiratorie</a:t>
            </a:r>
            <a:r>
              <a:rPr lang="en-US" sz="2400" b="1" i="1" dirty="0"/>
              <a:t> </a:t>
            </a:r>
            <a:r>
              <a:rPr lang="en-US" sz="2400" b="1" i="1" dirty="0" err="1"/>
              <a:t>acută</a:t>
            </a:r>
            <a:r>
              <a:rPr lang="en-US" sz="2400" b="1" i="1" dirty="0"/>
              <a:t>.</a:t>
            </a:r>
            <a:endParaRPr lang="en-US" sz="1600" b="1" dirty="0">
              <a:ea typeface="+mn-lt"/>
              <a:cs typeface="+mn-lt"/>
            </a:endParaRPr>
          </a:p>
          <a:p>
            <a:pPr marL="254" indent="0">
              <a:lnSpc>
                <a:spcPct val="102000"/>
              </a:lnSpc>
              <a:spcBef>
                <a:spcPts val="900"/>
              </a:spcBef>
              <a:buNone/>
            </a:pPr>
            <a:r>
              <a:rPr lang="en-US" sz="2400" b="1" u="sng" dirty="0" smtClean="0">
                <a:solidFill>
                  <a:srgbClr val="0070C0"/>
                </a:solidFill>
                <a:ea typeface="+mn-lt"/>
                <a:cs typeface="+mn-lt"/>
              </a:rPr>
              <a:t>CRITERI</a:t>
            </a:r>
            <a:r>
              <a:rPr lang="ro-RO" sz="2400" b="1" u="sng" dirty="0" smtClean="0">
                <a:solidFill>
                  <a:srgbClr val="0070C0"/>
                </a:solidFill>
                <a:ea typeface="+mn-lt"/>
                <a:cs typeface="+mn-lt"/>
              </a:rPr>
              <a:t>I</a:t>
            </a:r>
            <a:r>
              <a:rPr lang="en-US" sz="2400" b="1" u="sng" dirty="0" smtClean="0">
                <a:solidFill>
                  <a:srgbClr val="0070C0"/>
                </a:solidFill>
                <a:ea typeface="+mn-lt"/>
                <a:cs typeface="+mn-lt"/>
              </a:rPr>
              <a:t>:</a:t>
            </a:r>
            <a:r>
              <a:rPr lang="en-US" sz="2400" u="sng" dirty="0">
                <a:solidFill>
                  <a:srgbClr val="0070C0"/>
                </a:solidFill>
                <a:ea typeface="+mn-lt"/>
                <a:cs typeface="+mn-lt"/>
              </a:rPr>
              <a:t> </a:t>
            </a:r>
          </a:p>
          <a:p>
            <a:pPr marL="285750" indent="-283210">
              <a:lnSpc>
                <a:spcPct val="102000"/>
              </a:lnSpc>
              <a:buFont typeface="Arial,Sans-Serif"/>
              <a:buChar char="•"/>
            </a:pPr>
            <a:r>
              <a:rPr lang="en-US" sz="2400" dirty="0">
                <a:ea typeface="+mn-lt"/>
                <a:cs typeface="+mn-lt"/>
              </a:rPr>
              <a:t>Auto-</a:t>
            </a:r>
            <a:r>
              <a:rPr lang="en-US" sz="2400" dirty="0" err="1">
                <a:ea typeface="+mn-lt"/>
                <a:cs typeface="+mn-lt"/>
              </a:rPr>
              <a:t>pronarea</a:t>
            </a:r>
            <a:r>
              <a:rPr lang="en-US" sz="2400" dirty="0">
                <a:ea typeface="+mn-lt"/>
                <a:cs typeface="+mn-lt"/>
              </a:rPr>
              <a:t> </a:t>
            </a:r>
            <a:r>
              <a:rPr lang="en-US" sz="2400" dirty="0" err="1">
                <a:ea typeface="+mn-lt"/>
                <a:cs typeface="+mn-lt"/>
              </a:rPr>
              <a:t>poate</a:t>
            </a:r>
            <a:r>
              <a:rPr lang="en-US" sz="2400" dirty="0">
                <a:ea typeface="+mn-lt"/>
                <a:cs typeface="+mn-lt"/>
              </a:rPr>
              <a:t> fi </a:t>
            </a:r>
            <a:r>
              <a:rPr lang="en-US" sz="2400" dirty="0" err="1">
                <a:ea typeface="+mn-lt"/>
                <a:cs typeface="+mn-lt"/>
              </a:rPr>
              <a:t>utilizată</a:t>
            </a:r>
            <a:r>
              <a:rPr lang="en-US" sz="2400" dirty="0">
                <a:ea typeface="+mn-lt"/>
                <a:cs typeface="+mn-lt"/>
              </a:rPr>
              <a:t> la </a:t>
            </a:r>
            <a:r>
              <a:rPr lang="en-US" sz="2400" dirty="0" err="1">
                <a:ea typeface="+mn-lt"/>
                <a:cs typeface="+mn-lt"/>
              </a:rPr>
              <a:t>pacienți</a:t>
            </a:r>
            <a:r>
              <a:rPr lang="en-US" sz="2400" dirty="0">
                <a:ea typeface="+mn-lt"/>
                <a:cs typeface="+mn-lt"/>
              </a:rPr>
              <a:t> </a:t>
            </a:r>
            <a:r>
              <a:rPr lang="en-US" sz="2400" dirty="0" err="1">
                <a:ea typeface="+mn-lt"/>
                <a:cs typeface="+mn-lt"/>
              </a:rPr>
              <a:t>stabili</a:t>
            </a:r>
            <a:r>
              <a:rPr lang="en-US" sz="2400" dirty="0">
                <a:ea typeface="+mn-lt"/>
                <a:cs typeface="+mn-lt"/>
              </a:rPr>
              <a:t> (</a:t>
            </a:r>
            <a:r>
              <a:rPr lang="en-US" sz="2400" dirty="0" err="1">
                <a:ea typeface="+mn-lt"/>
                <a:cs typeface="+mn-lt"/>
              </a:rPr>
              <a:t>pe</a:t>
            </a:r>
            <a:r>
              <a:rPr lang="en-US" sz="2400" dirty="0">
                <a:ea typeface="+mn-lt"/>
                <a:cs typeface="+mn-lt"/>
              </a:rPr>
              <a:t> </a:t>
            </a:r>
            <a:r>
              <a:rPr lang="en-US" sz="2400" dirty="0" err="1">
                <a:ea typeface="+mn-lt"/>
                <a:cs typeface="+mn-lt"/>
              </a:rPr>
              <a:t>aerul</a:t>
            </a:r>
            <a:r>
              <a:rPr lang="en-US" sz="2400" dirty="0">
                <a:ea typeface="+mn-lt"/>
                <a:cs typeface="+mn-lt"/>
              </a:rPr>
              <a:t> din </a:t>
            </a:r>
            <a:r>
              <a:rPr lang="en-US" sz="2400" dirty="0" err="1">
                <a:ea typeface="+mn-lt"/>
                <a:cs typeface="+mn-lt"/>
              </a:rPr>
              <a:t>cameră</a:t>
            </a:r>
            <a:r>
              <a:rPr lang="en-US" sz="2400" dirty="0">
                <a:ea typeface="+mn-lt"/>
                <a:cs typeface="+mn-lt"/>
              </a:rPr>
              <a:t> </a:t>
            </a:r>
            <a:r>
              <a:rPr lang="en-US" sz="2400" dirty="0" err="1">
                <a:ea typeface="+mn-lt"/>
                <a:cs typeface="+mn-lt"/>
              </a:rPr>
              <a:t>sau</a:t>
            </a:r>
            <a:r>
              <a:rPr lang="en-US" sz="2400" dirty="0">
                <a:ea typeface="+mn-lt"/>
                <a:cs typeface="+mn-lt"/>
              </a:rPr>
              <a:t> </a:t>
            </a:r>
            <a:r>
              <a:rPr lang="en-US" sz="2400" dirty="0" err="1">
                <a:ea typeface="+mn-lt"/>
                <a:cs typeface="+mn-lt"/>
              </a:rPr>
              <a:t>pe</a:t>
            </a:r>
            <a:r>
              <a:rPr lang="en-US" sz="2400" dirty="0">
                <a:ea typeface="+mn-lt"/>
                <a:cs typeface="+mn-lt"/>
              </a:rPr>
              <a:t> </a:t>
            </a:r>
            <a:r>
              <a:rPr lang="en-US" sz="2400" dirty="0" err="1">
                <a:ea typeface="+mn-lt"/>
                <a:cs typeface="+mn-lt"/>
              </a:rPr>
              <a:t>oxigen</a:t>
            </a:r>
            <a:r>
              <a:rPr lang="en-US" sz="2400" dirty="0">
                <a:ea typeface="+mn-lt"/>
                <a:cs typeface="+mn-lt"/>
              </a:rPr>
              <a:t> </a:t>
            </a:r>
            <a:r>
              <a:rPr lang="en-US" sz="2400" dirty="0" err="1">
                <a:ea typeface="+mn-lt"/>
                <a:cs typeface="+mn-lt"/>
              </a:rPr>
              <a:t>suplimentar</a:t>
            </a:r>
            <a:r>
              <a:rPr lang="en-US" sz="2400" dirty="0">
                <a:ea typeface="+mn-lt"/>
                <a:cs typeface="+mn-lt"/>
              </a:rPr>
              <a:t>) </a:t>
            </a:r>
            <a:r>
              <a:rPr lang="en-US" sz="2400" dirty="0" err="1">
                <a:ea typeface="+mn-lt"/>
                <a:cs typeface="+mn-lt"/>
              </a:rPr>
              <a:t>și</a:t>
            </a:r>
            <a:r>
              <a:rPr lang="en-US" sz="2400" dirty="0">
                <a:ea typeface="+mn-lt"/>
                <a:cs typeface="+mn-lt"/>
              </a:rPr>
              <a:t> ca „</a:t>
            </a:r>
            <a:r>
              <a:rPr lang="en-US" sz="2400" dirty="0" err="1">
                <a:ea typeface="+mn-lt"/>
                <a:cs typeface="+mn-lt"/>
              </a:rPr>
              <a:t>salvare</a:t>
            </a:r>
            <a:r>
              <a:rPr lang="en-US" sz="2400" dirty="0">
                <a:ea typeface="+mn-lt"/>
                <a:cs typeface="+mn-lt"/>
              </a:rPr>
              <a:t>” </a:t>
            </a:r>
            <a:r>
              <a:rPr lang="en-US" sz="2400" dirty="0" err="1">
                <a:ea typeface="+mn-lt"/>
                <a:cs typeface="+mn-lt"/>
              </a:rPr>
              <a:t>pentru</a:t>
            </a:r>
            <a:r>
              <a:rPr lang="en-US" sz="2400" dirty="0">
                <a:ea typeface="+mn-lt"/>
                <a:cs typeface="+mn-lt"/>
              </a:rPr>
              <a:t> </a:t>
            </a:r>
            <a:r>
              <a:rPr lang="en-US" sz="2400" dirty="0" err="1">
                <a:ea typeface="+mn-lt"/>
                <a:cs typeface="+mn-lt"/>
              </a:rPr>
              <a:t>cei</a:t>
            </a:r>
            <a:r>
              <a:rPr lang="en-US" sz="2400" dirty="0">
                <a:ea typeface="+mn-lt"/>
                <a:cs typeface="+mn-lt"/>
              </a:rPr>
              <a:t> care au </a:t>
            </a:r>
            <a:r>
              <a:rPr lang="en-US" sz="2400" dirty="0" err="1">
                <a:ea typeface="+mn-lt"/>
                <a:cs typeface="+mn-lt"/>
              </a:rPr>
              <a:t>cerințe</a:t>
            </a:r>
            <a:r>
              <a:rPr lang="en-US" sz="2400" dirty="0">
                <a:ea typeface="+mn-lt"/>
                <a:cs typeface="+mn-lt"/>
              </a:rPr>
              <a:t> </a:t>
            </a:r>
            <a:r>
              <a:rPr lang="en-US" sz="2400" dirty="0" err="1">
                <a:ea typeface="+mn-lt"/>
                <a:cs typeface="+mn-lt"/>
              </a:rPr>
              <a:t>crescute</a:t>
            </a:r>
            <a:r>
              <a:rPr lang="en-US" sz="2400" dirty="0">
                <a:ea typeface="+mn-lt"/>
                <a:cs typeface="+mn-lt"/>
              </a:rPr>
              <a:t> de O2.</a:t>
            </a:r>
          </a:p>
          <a:p>
            <a:pPr marL="285750" indent="-283210">
              <a:lnSpc>
                <a:spcPct val="102000"/>
              </a:lnSpc>
              <a:buFont typeface="Arial,Sans-Serif"/>
              <a:buChar char="•"/>
            </a:pPr>
            <a:r>
              <a:rPr lang="en-US" sz="2400" dirty="0">
                <a:ea typeface="+mn-lt"/>
                <a:cs typeface="+mn-lt"/>
              </a:rPr>
              <a:t>Este </a:t>
            </a:r>
            <a:r>
              <a:rPr lang="en-US" sz="2400" dirty="0" err="1">
                <a:ea typeface="+mn-lt"/>
                <a:cs typeface="+mn-lt"/>
              </a:rPr>
              <a:t>necesară</a:t>
            </a:r>
            <a:r>
              <a:rPr lang="en-US" sz="2400" dirty="0">
                <a:ea typeface="+mn-lt"/>
                <a:cs typeface="+mn-lt"/>
              </a:rPr>
              <a:t> </a:t>
            </a:r>
            <a:r>
              <a:rPr lang="en-US" sz="2400" dirty="0" err="1">
                <a:ea typeface="+mn-lt"/>
                <a:cs typeface="+mn-lt"/>
              </a:rPr>
              <a:t>discuția</a:t>
            </a:r>
            <a:r>
              <a:rPr lang="en-US" sz="2400" dirty="0">
                <a:ea typeface="+mn-lt"/>
                <a:cs typeface="+mn-lt"/>
              </a:rPr>
              <a:t> cu </a:t>
            </a:r>
            <a:r>
              <a:rPr lang="en-US" sz="2400" dirty="0" err="1">
                <a:ea typeface="+mn-lt"/>
                <a:cs typeface="+mn-lt"/>
              </a:rPr>
              <a:t>medicul</a:t>
            </a:r>
            <a:r>
              <a:rPr lang="en-US" sz="2400" dirty="0">
                <a:ea typeface="+mn-lt"/>
                <a:cs typeface="+mn-lt"/>
              </a:rPr>
              <a:t>, </a:t>
            </a:r>
            <a:r>
              <a:rPr lang="en-US" sz="2400" dirty="0" err="1" smtClean="0">
                <a:ea typeface="+mn-lt"/>
                <a:cs typeface="+mn-lt"/>
              </a:rPr>
              <a:t>asistent</a:t>
            </a:r>
            <a:r>
              <a:rPr lang="ro-RO" sz="2400" dirty="0" smtClean="0">
                <a:ea typeface="+mn-lt"/>
                <a:cs typeface="+mn-lt"/>
              </a:rPr>
              <a:t>ul</a:t>
            </a:r>
            <a:r>
              <a:rPr lang="en-US" sz="2400" dirty="0" smtClean="0">
                <a:ea typeface="+mn-lt"/>
                <a:cs typeface="+mn-lt"/>
              </a:rPr>
              <a:t> medical </a:t>
            </a:r>
            <a:r>
              <a:rPr lang="en-US" sz="2400" dirty="0" err="1">
                <a:ea typeface="+mn-lt"/>
                <a:cs typeface="+mn-lt"/>
              </a:rPr>
              <a:t>și</a:t>
            </a:r>
            <a:r>
              <a:rPr lang="en-US" sz="2400" dirty="0">
                <a:ea typeface="+mn-lt"/>
                <a:cs typeface="+mn-lt"/>
              </a:rPr>
              <a:t> </a:t>
            </a:r>
            <a:r>
              <a:rPr lang="en-US" sz="2400" dirty="0" err="1" smtClean="0">
                <a:ea typeface="+mn-lt"/>
                <a:cs typeface="+mn-lt"/>
              </a:rPr>
              <a:t>terapeutul</a:t>
            </a:r>
            <a:r>
              <a:rPr lang="en-US" sz="2400" dirty="0" smtClean="0">
                <a:ea typeface="+mn-lt"/>
                <a:cs typeface="+mn-lt"/>
              </a:rPr>
              <a:t>.</a:t>
            </a:r>
            <a:endParaRPr lang="en-US" sz="2400" dirty="0">
              <a:ea typeface="+mn-lt"/>
              <a:cs typeface="+mn-lt"/>
            </a:endParaRPr>
          </a:p>
          <a:p>
            <a:pPr marL="285750" indent="-283210">
              <a:lnSpc>
                <a:spcPct val="102000"/>
              </a:lnSpc>
              <a:buFont typeface="Arial,Sans-Serif"/>
              <a:buChar char="•"/>
            </a:pPr>
            <a:r>
              <a:rPr lang="en-US" sz="2400" dirty="0" err="1">
                <a:ea typeface="+mn-lt"/>
                <a:cs typeface="+mn-lt"/>
              </a:rPr>
              <a:t>Pacientul</a:t>
            </a:r>
            <a:r>
              <a:rPr lang="en-US" sz="2400" dirty="0">
                <a:ea typeface="+mn-lt"/>
                <a:cs typeface="+mn-lt"/>
              </a:rPr>
              <a:t> </a:t>
            </a:r>
            <a:r>
              <a:rPr lang="en-US" sz="2400" dirty="0" err="1">
                <a:ea typeface="+mn-lt"/>
                <a:cs typeface="+mn-lt"/>
              </a:rPr>
              <a:t>trebuie</a:t>
            </a:r>
            <a:r>
              <a:rPr lang="en-US" sz="2400" dirty="0">
                <a:ea typeface="+mn-lt"/>
                <a:cs typeface="+mn-lt"/>
              </a:rPr>
              <a:t> </a:t>
            </a:r>
            <a:r>
              <a:rPr lang="en-US" sz="2400" dirty="0" err="1">
                <a:ea typeface="+mn-lt"/>
                <a:cs typeface="+mn-lt"/>
              </a:rPr>
              <a:t>să</a:t>
            </a:r>
            <a:r>
              <a:rPr lang="en-US" sz="2400" dirty="0">
                <a:ea typeface="+mn-lt"/>
                <a:cs typeface="+mn-lt"/>
              </a:rPr>
              <a:t> </a:t>
            </a:r>
            <a:r>
              <a:rPr lang="en-US" sz="2400" dirty="0" err="1">
                <a:ea typeface="+mn-lt"/>
                <a:cs typeface="+mn-lt"/>
              </a:rPr>
              <a:t>poată</a:t>
            </a:r>
            <a:r>
              <a:rPr lang="en-US" sz="2400" dirty="0">
                <a:ea typeface="+mn-lt"/>
                <a:cs typeface="+mn-lt"/>
              </a:rPr>
              <a:t> </a:t>
            </a:r>
            <a:r>
              <a:rPr lang="en-US" sz="2400" dirty="0" err="1">
                <a:ea typeface="+mn-lt"/>
                <a:cs typeface="+mn-lt"/>
              </a:rPr>
              <a:t>circula</a:t>
            </a:r>
            <a:r>
              <a:rPr lang="en-US" sz="2400" dirty="0">
                <a:ea typeface="+mn-lt"/>
                <a:cs typeface="+mn-lt"/>
              </a:rPr>
              <a:t> independent</a:t>
            </a:r>
            <a:endParaRPr lang="en-US" dirty="0"/>
          </a:p>
        </p:txBody>
      </p:sp>
      <p:sp>
        <p:nvSpPr>
          <p:cNvPr id="5" name="Title 4">
            <a:extLst>
              <a:ext uri="{FF2B5EF4-FFF2-40B4-BE49-F238E27FC236}">
                <a16:creationId xmlns:a16="http://schemas.microsoft.com/office/drawing/2014/main" xmlns="" id="{703ECFCC-C55D-4A26-8725-FAD0DC3FB384}"/>
              </a:ext>
            </a:extLst>
          </p:cNvPr>
          <p:cNvSpPr txBox="1">
            <a:spLocks noGrp="1"/>
          </p:cNvSpPr>
          <p:nvPr>
            <p:ph type="title"/>
          </p:nvPr>
        </p:nvSpPr>
        <p:spPr>
          <a:xfrm>
            <a:off x="1114424" y="350689"/>
            <a:ext cx="9995535" cy="5661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0000"/>
          </a:bodyPr>
          <a:lstStyle/>
          <a:p>
            <a:pPr algn="ctr" defTabSz="914400">
              <a:lnSpc>
                <a:spcPct val="90000"/>
              </a:lnSpc>
              <a:spcBef>
                <a:spcPct val="0"/>
              </a:spcBef>
              <a:spcAft>
                <a:spcPts val="600"/>
              </a:spcAft>
            </a:pPr>
            <a:r>
              <a:rPr lang="ro-RO" sz="3600" b="1" i="0" dirty="0" smtClean="0">
                <a:solidFill>
                  <a:srgbClr val="0070C0"/>
                </a:solidFill>
                <a:latin typeface="+mj-lt"/>
                <a:ea typeface="+mj-ea"/>
                <a:cs typeface="+mj-cs"/>
              </a:rPr>
              <a:t>Acțiuni întreprinse</a:t>
            </a:r>
            <a:endParaRPr lang="en-US" sz="3600" b="1" i="0" dirty="0">
              <a:solidFill>
                <a:srgbClr val="0070C0"/>
              </a:solidFill>
              <a:latin typeface="+mj-lt"/>
              <a:ea typeface="+mj-ea"/>
              <a:cs typeface="+mj-cs"/>
            </a:endParaRPr>
          </a:p>
        </p:txBody>
      </p:sp>
    </p:spTree>
    <p:extLst>
      <p:ext uri="{BB962C8B-B14F-4D97-AF65-F5344CB8AC3E}">
        <p14:creationId xmlns:p14="http://schemas.microsoft.com/office/powerpoint/2010/main" val="4082752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AEDE6-DFCB-42AF-9125-48FF911A9DCA}"/>
              </a:ext>
            </a:extLst>
          </p:cNvPr>
          <p:cNvSpPr>
            <a:spLocks noGrp="1"/>
          </p:cNvSpPr>
          <p:nvPr>
            <p:ph type="title"/>
          </p:nvPr>
        </p:nvSpPr>
        <p:spPr>
          <a:xfrm>
            <a:off x="708661" y="289031"/>
            <a:ext cx="10327004" cy="636799"/>
          </a:xfrm>
        </p:spPr>
        <p:txBody>
          <a:bodyPr>
            <a:normAutofit fontScale="90000"/>
          </a:bodyPr>
          <a:lstStyle/>
          <a:p>
            <a:pPr algn="ctr"/>
            <a:r>
              <a:rPr lang="en-US" sz="4000" b="1" i="0" dirty="0" smtClean="0">
                <a:solidFill>
                  <a:srgbClr val="0070C0"/>
                </a:solidFill>
              </a:rPr>
              <a:t>Protocol</a:t>
            </a:r>
            <a:endParaRPr lang="en-US" sz="4000" b="1" i="0" dirty="0">
              <a:solidFill>
                <a:srgbClr val="0070C0"/>
              </a:solidFill>
            </a:endParaRPr>
          </a:p>
        </p:txBody>
      </p:sp>
      <p:sp>
        <p:nvSpPr>
          <p:cNvPr id="3" name="Content Placeholder 2">
            <a:extLst>
              <a:ext uri="{FF2B5EF4-FFF2-40B4-BE49-F238E27FC236}">
                <a16:creationId xmlns:a16="http://schemas.microsoft.com/office/drawing/2014/main" xmlns="" id="{51B4CA94-8F8B-451A-9DCC-0AC89D152E7B}"/>
              </a:ext>
            </a:extLst>
          </p:cNvPr>
          <p:cNvSpPr>
            <a:spLocks noGrp="1"/>
          </p:cNvSpPr>
          <p:nvPr>
            <p:ph idx="1"/>
          </p:nvPr>
        </p:nvSpPr>
        <p:spPr>
          <a:xfrm>
            <a:off x="520065" y="1011554"/>
            <a:ext cx="11361420" cy="5018357"/>
          </a:xfrm>
        </p:spPr>
        <p:txBody>
          <a:bodyPr>
            <a:normAutofit fontScale="92500" lnSpcReduction="20000"/>
          </a:bodyPr>
          <a:lstStyle/>
          <a:p>
            <a:pPr marL="285750" indent="-283210">
              <a:lnSpc>
                <a:spcPct val="102000"/>
              </a:lnSpc>
              <a:buFont typeface="Arial"/>
              <a:buChar char="•"/>
            </a:pPr>
            <a:r>
              <a:rPr lang="en-US" sz="2600" dirty="0" err="1" smtClean="0"/>
              <a:t>Asistent</a:t>
            </a:r>
            <a:r>
              <a:rPr lang="ro-RO" sz="2600" dirty="0" smtClean="0"/>
              <a:t>ul medical </a:t>
            </a:r>
            <a:r>
              <a:rPr lang="en-US" sz="2600" dirty="0" err="1" smtClean="0"/>
              <a:t>documentează</a:t>
            </a:r>
            <a:r>
              <a:rPr lang="en-US" sz="2600" dirty="0" smtClean="0"/>
              <a:t> </a:t>
            </a:r>
            <a:r>
              <a:rPr lang="en-US" sz="2600" dirty="0" err="1"/>
              <a:t>poziția</a:t>
            </a:r>
            <a:r>
              <a:rPr lang="en-US" sz="2600" dirty="0"/>
              <a:t> </a:t>
            </a:r>
            <a:r>
              <a:rPr lang="en-US" sz="2600" dirty="0" err="1"/>
              <a:t>predispusă</a:t>
            </a:r>
            <a:r>
              <a:rPr lang="en-US" sz="2600" dirty="0"/>
              <a:t> / </a:t>
            </a:r>
            <a:r>
              <a:rPr lang="en-US" sz="2600" dirty="0" err="1"/>
              <a:t>decubit</a:t>
            </a:r>
            <a:r>
              <a:rPr lang="en-US" sz="2600" dirty="0"/>
              <a:t> cu </a:t>
            </a:r>
            <a:r>
              <a:rPr lang="en-US" sz="2600" dirty="0" err="1"/>
              <a:t>fiecare</a:t>
            </a:r>
            <a:r>
              <a:rPr lang="en-US" sz="2600" dirty="0"/>
              <a:t> </a:t>
            </a:r>
            <a:r>
              <a:rPr lang="en-US" sz="2600" dirty="0" err="1"/>
              <a:t>verificare</a:t>
            </a:r>
            <a:r>
              <a:rPr lang="en-US" sz="2600" dirty="0"/>
              <a:t> a </a:t>
            </a:r>
            <a:r>
              <a:rPr lang="en-US" sz="2600" dirty="0" err="1"/>
              <a:t>semnelor</a:t>
            </a:r>
            <a:r>
              <a:rPr lang="en-US" sz="2600" dirty="0"/>
              <a:t> </a:t>
            </a:r>
            <a:r>
              <a:rPr lang="en-US" sz="2600" dirty="0" err="1"/>
              <a:t>vitale</a:t>
            </a:r>
            <a:r>
              <a:rPr lang="en-US" sz="2600" dirty="0"/>
              <a:t>.</a:t>
            </a:r>
          </a:p>
          <a:p>
            <a:pPr marL="285750" indent="-283210">
              <a:lnSpc>
                <a:spcPct val="102000"/>
              </a:lnSpc>
              <a:buFont typeface="Arial"/>
              <a:buChar char="•"/>
            </a:pPr>
            <a:r>
              <a:rPr lang="en-US" sz="2600" dirty="0" err="1" smtClean="0"/>
              <a:t>Documenta</a:t>
            </a:r>
            <a:r>
              <a:rPr lang="ro-RO" sz="2600" dirty="0" smtClean="0"/>
              <a:t>rea</a:t>
            </a:r>
            <a:r>
              <a:rPr lang="en-US" sz="2600" dirty="0" smtClean="0"/>
              <a:t> </a:t>
            </a:r>
            <a:r>
              <a:rPr lang="en-US" sz="2600" dirty="0" err="1" smtClean="0"/>
              <a:t>semnel</a:t>
            </a:r>
            <a:r>
              <a:rPr lang="ro-RO" sz="2600" dirty="0" smtClean="0"/>
              <a:t>or</a:t>
            </a:r>
            <a:r>
              <a:rPr lang="en-US" sz="2600" dirty="0" smtClean="0"/>
              <a:t> </a:t>
            </a:r>
            <a:r>
              <a:rPr lang="en-US" sz="2600" dirty="0" err="1" smtClean="0"/>
              <a:t>vitale</a:t>
            </a:r>
            <a:r>
              <a:rPr lang="en-US" sz="2600" dirty="0" smtClean="0"/>
              <a:t>:</a:t>
            </a:r>
            <a:endParaRPr lang="en-US" sz="2600" dirty="0"/>
          </a:p>
          <a:p>
            <a:pPr marL="2540" indent="0">
              <a:lnSpc>
                <a:spcPct val="102000"/>
              </a:lnSpc>
              <a:buNone/>
            </a:pPr>
            <a:r>
              <a:rPr lang="ro-RO" sz="2600" dirty="0" smtClean="0"/>
              <a:t>- Schimbarea </a:t>
            </a:r>
            <a:r>
              <a:rPr lang="en-US" sz="2600" dirty="0" err="1" smtClean="0"/>
              <a:t>poziți</a:t>
            </a:r>
            <a:r>
              <a:rPr lang="ro-RO" sz="2600" dirty="0" smtClean="0"/>
              <a:t>ei</a:t>
            </a:r>
            <a:endParaRPr lang="en-US" sz="2600" dirty="0"/>
          </a:p>
          <a:p>
            <a:pPr marL="2540" indent="0">
              <a:lnSpc>
                <a:spcPct val="102000"/>
              </a:lnSpc>
              <a:buNone/>
            </a:pPr>
            <a:r>
              <a:rPr lang="ro-RO" sz="2600" dirty="0" smtClean="0"/>
              <a:t>- </a:t>
            </a:r>
            <a:r>
              <a:rPr lang="en-US" sz="2600" dirty="0" err="1" smtClean="0"/>
              <a:t>Evalua</a:t>
            </a:r>
            <a:r>
              <a:rPr lang="ro-RO" sz="2600" dirty="0" smtClean="0"/>
              <a:t>rea </a:t>
            </a:r>
            <a:r>
              <a:rPr lang="en-US" sz="2600" dirty="0" err="1" smtClean="0"/>
              <a:t>pacientul</a:t>
            </a:r>
            <a:r>
              <a:rPr lang="ro-RO" sz="2600" dirty="0" smtClean="0"/>
              <a:t>ui dacă</a:t>
            </a:r>
            <a:r>
              <a:rPr lang="en-US" sz="2600" dirty="0" smtClean="0"/>
              <a:t> </a:t>
            </a:r>
            <a:r>
              <a:rPr lang="en-US" sz="2600" dirty="0"/>
              <a:t>are </a:t>
            </a:r>
            <a:r>
              <a:rPr lang="en-US" sz="2600" dirty="0" err="1"/>
              <a:t>probleme</a:t>
            </a:r>
            <a:r>
              <a:rPr lang="en-US" sz="2600" dirty="0"/>
              <a:t> cu </a:t>
            </a:r>
            <a:r>
              <a:rPr lang="en-US" sz="2600" dirty="0" err="1"/>
              <a:t>respirația</a:t>
            </a:r>
            <a:endParaRPr lang="en-US" sz="2600" dirty="0"/>
          </a:p>
          <a:p>
            <a:pPr marL="2540" indent="0">
              <a:lnSpc>
                <a:spcPct val="102000"/>
              </a:lnSpc>
              <a:buNone/>
            </a:pPr>
            <a:r>
              <a:rPr lang="ro-RO" sz="2600" dirty="0" smtClean="0"/>
              <a:t>- </a:t>
            </a:r>
            <a:r>
              <a:rPr lang="en-US" sz="2600" dirty="0" err="1" smtClean="0"/>
              <a:t>Verifica</a:t>
            </a:r>
            <a:r>
              <a:rPr lang="ro-RO" sz="2600" dirty="0" smtClean="0"/>
              <a:t>rea</a:t>
            </a:r>
            <a:r>
              <a:rPr lang="en-US" sz="2600" dirty="0" smtClean="0"/>
              <a:t> </a:t>
            </a:r>
            <a:r>
              <a:rPr lang="en-US" sz="2600" dirty="0" err="1" smtClean="0"/>
              <a:t>niveluril</a:t>
            </a:r>
            <a:r>
              <a:rPr lang="ro-RO" sz="2600" dirty="0" smtClean="0"/>
              <a:t>or</a:t>
            </a:r>
            <a:r>
              <a:rPr lang="en-US" sz="2600" dirty="0" smtClean="0"/>
              <a:t> </a:t>
            </a:r>
            <a:r>
              <a:rPr lang="en-US" sz="2600" dirty="0"/>
              <a:t>de </a:t>
            </a:r>
            <a:r>
              <a:rPr lang="en-US" sz="2600" dirty="0" err="1"/>
              <a:t>oxigen</a:t>
            </a:r>
            <a:endParaRPr lang="en-US" sz="2600" dirty="0"/>
          </a:p>
          <a:p>
            <a:pPr marL="285750" indent="-283210">
              <a:lnSpc>
                <a:spcPct val="102000"/>
              </a:lnSpc>
              <a:buFont typeface="Arial"/>
              <a:buChar char="•"/>
            </a:pPr>
            <a:r>
              <a:rPr lang="en-US" sz="2600" dirty="0" err="1"/>
              <a:t>Tratamentul</a:t>
            </a:r>
            <a:r>
              <a:rPr lang="en-US" sz="2600" dirty="0"/>
              <a:t> cu </a:t>
            </a:r>
            <a:r>
              <a:rPr lang="en-US" sz="2600" dirty="0" err="1"/>
              <a:t>oxigen</a:t>
            </a:r>
            <a:r>
              <a:rPr lang="en-US" sz="2600" dirty="0"/>
              <a:t> </a:t>
            </a:r>
            <a:r>
              <a:rPr lang="en-US" sz="2600" dirty="0" err="1"/>
              <a:t>folosind</a:t>
            </a:r>
            <a:r>
              <a:rPr lang="en-US" sz="2600" dirty="0"/>
              <a:t> </a:t>
            </a:r>
            <a:r>
              <a:rPr lang="en-US" sz="2600" dirty="0" err="1"/>
              <a:t>mască</a:t>
            </a:r>
            <a:r>
              <a:rPr lang="en-US" sz="2600" dirty="0"/>
              <a:t> de </a:t>
            </a:r>
            <a:r>
              <a:rPr lang="en-US" sz="2600" dirty="0" err="1" smtClean="0"/>
              <a:t>față</a:t>
            </a:r>
            <a:r>
              <a:rPr lang="en-US" sz="2600" dirty="0" smtClean="0"/>
              <a:t>, </a:t>
            </a:r>
            <a:r>
              <a:rPr lang="en-US" sz="2600" dirty="0" err="1"/>
              <a:t>după</a:t>
            </a:r>
            <a:r>
              <a:rPr lang="en-US" sz="2600" dirty="0"/>
              <a:t> cum </a:t>
            </a:r>
            <a:r>
              <a:rPr lang="en-US" sz="2600" dirty="0" err="1"/>
              <a:t>este</a:t>
            </a:r>
            <a:r>
              <a:rPr lang="en-US" sz="2600" dirty="0"/>
              <a:t> </a:t>
            </a:r>
            <a:r>
              <a:rPr lang="en-US" sz="2600" dirty="0" err="1"/>
              <a:t>necesar</a:t>
            </a:r>
            <a:endParaRPr lang="en-US" sz="2600" dirty="0"/>
          </a:p>
          <a:p>
            <a:pPr marL="285750" indent="-283210">
              <a:lnSpc>
                <a:spcPct val="102000"/>
              </a:lnSpc>
              <a:buFont typeface="Arial"/>
              <a:buChar char="•"/>
            </a:pPr>
            <a:r>
              <a:rPr lang="en-US" sz="2600" dirty="0" err="1"/>
              <a:t>Încercați</a:t>
            </a:r>
            <a:r>
              <a:rPr lang="en-US" sz="2600" dirty="0"/>
              <a:t> </a:t>
            </a:r>
            <a:r>
              <a:rPr lang="en-US" sz="2600" dirty="0" err="1"/>
              <a:t>să</a:t>
            </a:r>
            <a:r>
              <a:rPr lang="en-US" sz="2600" dirty="0"/>
              <a:t> </a:t>
            </a:r>
            <a:r>
              <a:rPr lang="en-US" sz="2600" dirty="0" err="1"/>
              <a:t>predicați</a:t>
            </a:r>
            <a:r>
              <a:rPr lang="en-US" sz="2600" dirty="0"/>
              <a:t> la </a:t>
            </a:r>
            <a:r>
              <a:rPr lang="en-US" sz="2600" dirty="0" err="1"/>
              <a:t>fiecare</a:t>
            </a:r>
            <a:r>
              <a:rPr lang="en-US" sz="2600" dirty="0"/>
              <a:t> 4 ore </a:t>
            </a:r>
            <a:r>
              <a:rPr lang="en-US" sz="2600" dirty="0" err="1"/>
              <a:t>și</a:t>
            </a:r>
            <a:r>
              <a:rPr lang="en-US" sz="2600" dirty="0"/>
              <a:t> </a:t>
            </a:r>
            <a:r>
              <a:rPr lang="en-US" sz="2600" dirty="0" err="1"/>
              <a:t>rămâneți</a:t>
            </a:r>
            <a:r>
              <a:rPr lang="en-US" sz="2600" dirty="0"/>
              <a:t> </a:t>
            </a:r>
            <a:r>
              <a:rPr lang="en-US" sz="2600" dirty="0" err="1"/>
              <a:t>predispus</a:t>
            </a:r>
            <a:r>
              <a:rPr lang="en-US" sz="2600" dirty="0"/>
              <a:t> </a:t>
            </a:r>
            <a:r>
              <a:rPr lang="en-US" sz="2600" dirty="0" err="1"/>
              <a:t>atât</a:t>
            </a:r>
            <a:r>
              <a:rPr lang="en-US" sz="2600" dirty="0"/>
              <a:t> </a:t>
            </a:r>
            <a:r>
              <a:rPr lang="en-US" sz="2600" dirty="0" err="1"/>
              <a:t>timp</a:t>
            </a:r>
            <a:r>
              <a:rPr lang="en-US" sz="2600" dirty="0"/>
              <a:t> </a:t>
            </a:r>
            <a:r>
              <a:rPr lang="en-US" sz="2600" dirty="0" err="1"/>
              <a:t>cât</a:t>
            </a:r>
            <a:r>
              <a:rPr lang="en-US" sz="2600" dirty="0"/>
              <a:t> </a:t>
            </a:r>
            <a:r>
              <a:rPr lang="en-US" sz="2600" dirty="0" err="1"/>
              <a:t>pacientul</a:t>
            </a:r>
            <a:r>
              <a:rPr lang="en-US" sz="2600" dirty="0"/>
              <a:t> </a:t>
            </a:r>
            <a:r>
              <a:rPr lang="en-US" sz="2600" dirty="0" err="1"/>
              <a:t>poate</a:t>
            </a:r>
            <a:r>
              <a:rPr lang="en-US" sz="2600" dirty="0"/>
              <a:t> </a:t>
            </a:r>
            <a:r>
              <a:rPr lang="en-US" sz="2600" dirty="0" err="1"/>
              <a:t>tolera</a:t>
            </a:r>
            <a:r>
              <a:rPr lang="en-US" sz="2600" dirty="0"/>
              <a:t>.</a:t>
            </a:r>
          </a:p>
          <a:p>
            <a:pPr marL="285750" indent="-283210">
              <a:lnSpc>
                <a:spcPct val="102000"/>
              </a:lnSpc>
              <a:buFont typeface="Arial"/>
              <a:buChar char="•"/>
            </a:pPr>
            <a:r>
              <a:rPr lang="en-US" sz="2600" dirty="0" smtClean="0"/>
              <a:t>Pro</a:t>
            </a:r>
            <a:r>
              <a:rPr lang="ro-RO" sz="2600" dirty="0" smtClean="0"/>
              <a:t>tocolul </a:t>
            </a:r>
            <a:r>
              <a:rPr lang="en-US" sz="2600" dirty="0" err="1" smtClean="0"/>
              <a:t>este</a:t>
            </a:r>
            <a:r>
              <a:rPr lang="en-US" sz="2600" dirty="0" smtClean="0"/>
              <a:t> </a:t>
            </a:r>
            <a:r>
              <a:rPr lang="en-US" sz="2600" dirty="0" err="1"/>
              <a:t>adesea</a:t>
            </a:r>
            <a:r>
              <a:rPr lang="en-US" sz="2600" dirty="0"/>
              <a:t> </a:t>
            </a:r>
            <a:r>
              <a:rPr lang="en-US" sz="2600" dirty="0" err="1"/>
              <a:t>scurtat</a:t>
            </a:r>
            <a:r>
              <a:rPr lang="en-US" sz="2600" dirty="0"/>
              <a:t> din </a:t>
            </a:r>
            <a:r>
              <a:rPr lang="en-US" sz="2600" dirty="0" err="1"/>
              <a:t>cauza</a:t>
            </a:r>
            <a:r>
              <a:rPr lang="en-US" sz="2600" dirty="0"/>
              <a:t> </a:t>
            </a:r>
            <a:r>
              <a:rPr lang="en-US" sz="2600" dirty="0" err="1"/>
              <a:t>disconfortului</a:t>
            </a:r>
            <a:r>
              <a:rPr lang="en-US" sz="2600" dirty="0"/>
              <a:t> </a:t>
            </a:r>
            <a:r>
              <a:rPr lang="en-US" sz="2600" dirty="0" err="1"/>
              <a:t>pacientului</a:t>
            </a:r>
            <a:r>
              <a:rPr lang="en-US" sz="2600" dirty="0"/>
              <a:t>, </a:t>
            </a:r>
            <a:r>
              <a:rPr lang="en-US" sz="2600" dirty="0" err="1"/>
              <a:t>dar</a:t>
            </a:r>
            <a:r>
              <a:rPr lang="en-US" sz="2600" dirty="0"/>
              <a:t> </a:t>
            </a:r>
            <a:r>
              <a:rPr lang="en-US" sz="2600" dirty="0" err="1"/>
              <a:t>trebuie</a:t>
            </a:r>
            <a:r>
              <a:rPr lang="en-US" sz="2600" dirty="0"/>
              <a:t> </a:t>
            </a:r>
            <a:r>
              <a:rPr lang="en-US" sz="2600" dirty="0" err="1"/>
              <a:t>încurajat</a:t>
            </a:r>
            <a:r>
              <a:rPr lang="en-US" sz="2600" dirty="0"/>
              <a:t> </a:t>
            </a:r>
            <a:r>
              <a:rPr lang="en-US" sz="2600" dirty="0" err="1"/>
              <a:t>să</a:t>
            </a:r>
            <a:r>
              <a:rPr lang="en-US" sz="2600" dirty="0"/>
              <a:t> </a:t>
            </a:r>
            <a:r>
              <a:rPr lang="en-US" sz="2600" dirty="0" err="1"/>
              <a:t>ajungă</a:t>
            </a:r>
            <a:r>
              <a:rPr lang="en-US" sz="2600" dirty="0"/>
              <a:t> la 1-2 ore.</a:t>
            </a:r>
          </a:p>
          <a:p>
            <a:pPr marL="285750" indent="-283210">
              <a:lnSpc>
                <a:spcPct val="102000"/>
              </a:lnSpc>
              <a:buFont typeface="Arial"/>
              <a:buChar char="•"/>
            </a:pPr>
            <a:r>
              <a:rPr lang="en-US" sz="2600" dirty="0" err="1"/>
              <a:t>Obiectiv</a:t>
            </a:r>
            <a:r>
              <a:rPr lang="en-US" sz="2600" dirty="0"/>
              <a:t>: </a:t>
            </a:r>
            <a:r>
              <a:rPr lang="en-US" sz="2600" dirty="0" err="1"/>
              <a:t>predispus</a:t>
            </a:r>
            <a:r>
              <a:rPr lang="en-US" sz="2600" dirty="0"/>
              <a:t> la 16 ore </a:t>
            </a:r>
            <a:r>
              <a:rPr lang="en-US" sz="2600" dirty="0" err="1"/>
              <a:t>pe</a:t>
            </a:r>
            <a:r>
              <a:rPr lang="en-US" sz="2600" dirty="0"/>
              <a:t> o </a:t>
            </a:r>
            <a:r>
              <a:rPr lang="en-US" sz="2600" dirty="0" err="1"/>
              <a:t>perioadă</a:t>
            </a:r>
            <a:r>
              <a:rPr lang="en-US" sz="2600" dirty="0"/>
              <a:t> de 24 de ore.</a:t>
            </a:r>
            <a:endParaRPr lang="en-US" dirty="0"/>
          </a:p>
        </p:txBody>
      </p:sp>
    </p:spTree>
    <p:extLst>
      <p:ext uri="{BB962C8B-B14F-4D97-AF65-F5344CB8AC3E}">
        <p14:creationId xmlns:p14="http://schemas.microsoft.com/office/powerpoint/2010/main" val="420956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9D40908-4114-4879-8F01-DBCB73C98C55}"/>
              </a:ext>
            </a:extLst>
          </p:cNvPr>
          <p:cNvSpPr>
            <a:spLocks noGrp="1"/>
          </p:cNvSpPr>
          <p:nvPr>
            <p:ph type="title"/>
          </p:nvPr>
        </p:nvSpPr>
        <p:spPr>
          <a:xfrm>
            <a:off x="1172796" y="256448"/>
            <a:ext cx="9450706" cy="728626"/>
          </a:xfrm>
        </p:spPr>
        <p:txBody>
          <a:bodyPr>
            <a:normAutofit/>
          </a:bodyPr>
          <a:lstStyle/>
          <a:p>
            <a:pPr algn="ctr"/>
            <a:r>
              <a:rPr lang="en-US" sz="4400" b="1" i="0" dirty="0" smtClean="0">
                <a:solidFill>
                  <a:srgbClr val="0070C0"/>
                </a:solidFill>
              </a:rPr>
              <a:t>Ob</a:t>
            </a:r>
            <a:r>
              <a:rPr lang="ro-RO" sz="4400" b="1" i="0" dirty="0" smtClean="0">
                <a:solidFill>
                  <a:srgbClr val="0070C0"/>
                </a:solidFill>
              </a:rPr>
              <a:t>iective</a:t>
            </a:r>
            <a:endParaRPr lang="en-US" sz="4000" b="1" i="0" dirty="0">
              <a:solidFill>
                <a:srgbClr val="0070C0"/>
              </a:solidFill>
            </a:endParaRPr>
          </a:p>
        </p:txBody>
      </p:sp>
      <p:sp>
        <p:nvSpPr>
          <p:cNvPr id="7" name="Text Placeholder 6">
            <a:extLst>
              <a:ext uri="{FF2B5EF4-FFF2-40B4-BE49-F238E27FC236}">
                <a16:creationId xmlns:a16="http://schemas.microsoft.com/office/drawing/2014/main" xmlns="" id="{99040087-DB68-40E3-A9B5-E5F9387EA4D1}"/>
              </a:ext>
            </a:extLst>
          </p:cNvPr>
          <p:cNvSpPr>
            <a:spLocks noGrp="1"/>
          </p:cNvSpPr>
          <p:nvPr>
            <p:ph type="body" sz="quarter" idx="3"/>
          </p:nvPr>
        </p:nvSpPr>
        <p:spPr>
          <a:xfrm>
            <a:off x="695131" y="1606407"/>
            <a:ext cx="10997759" cy="4099262"/>
          </a:xfrm>
        </p:spPr>
        <p:txBody>
          <a:bodyPr>
            <a:normAutofit lnSpcReduction="10000"/>
          </a:bodyPr>
          <a:lstStyle/>
          <a:p>
            <a:r>
              <a:rPr lang="en-US" sz="2800" i="0" dirty="0"/>
              <a:t>1. </a:t>
            </a:r>
            <a:r>
              <a:rPr lang="en-US" sz="2800" i="0" dirty="0" err="1"/>
              <a:t>Împărtășirea</a:t>
            </a:r>
            <a:r>
              <a:rPr lang="en-US" sz="2800" i="0" dirty="0"/>
              <a:t> </a:t>
            </a:r>
            <a:r>
              <a:rPr lang="en-US" sz="2800" i="0" dirty="0" err="1"/>
              <a:t>cunoștințelor</a:t>
            </a:r>
            <a:r>
              <a:rPr lang="en-US" sz="2800" i="0" dirty="0"/>
              <a:t> </a:t>
            </a:r>
            <a:r>
              <a:rPr lang="en-US" sz="2800" i="0" dirty="0" err="1"/>
              <a:t>actuale</a:t>
            </a:r>
            <a:r>
              <a:rPr lang="en-US" sz="2800" i="0" dirty="0"/>
              <a:t> </a:t>
            </a:r>
            <a:r>
              <a:rPr lang="en-US" sz="2800" i="0" dirty="0" err="1"/>
              <a:t>despre</a:t>
            </a:r>
            <a:r>
              <a:rPr lang="en-US" sz="2800" i="0" dirty="0"/>
              <a:t> </a:t>
            </a:r>
            <a:r>
              <a:rPr lang="en-US" sz="2800" i="0" dirty="0" err="1"/>
              <a:t>cele</a:t>
            </a:r>
            <a:r>
              <a:rPr lang="en-US" sz="2800" i="0" dirty="0"/>
              <a:t> </a:t>
            </a:r>
            <a:r>
              <a:rPr lang="en-US" sz="2800" i="0" dirty="0" err="1"/>
              <a:t>mai</a:t>
            </a:r>
            <a:r>
              <a:rPr lang="en-US" sz="2800" i="0" dirty="0"/>
              <a:t> </a:t>
            </a:r>
            <a:r>
              <a:rPr lang="en-US" sz="2800" i="0" dirty="0" err="1"/>
              <a:t>bune</a:t>
            </a:r>
            <a:r>
              <a:rPr lang="en-US" sz="2800" i="0" dirty="0"/>
              <a:t> </a:t>
            </a:r>
            <a:r>
              <a:rPr lang="en-US" sz="2800" i="0" dirty="0" err="1"/>
              <a:t>practici</a:t>
            </a:r>
            <a:r>
              <a:rPr lang="en-US" sz="2800" i="0" dirty="0"/>
              <a:t> </a:t>
            </a:r>
            <a:r>
              <a:rPr lang="en-US" sz="2800" i="0" dirty="0" err="1"/>
              <a:t>privind</a:t>
            </a:r>
            <a:r>
              <a:rPr lang="en-US" sz="2800" i="0" dirty="0"/>
              <a:t> </a:t>
            </a:r>
            <a:r>
              <a:rPr lang="en-US" sz="2800" i="0" dirty="0" err="1"/>
              <a:t>siguranța</a:t>
            </a:r>
            <a:r>
              <a:rPr lang="en-US" sz="2800" i="0" dirty="0"/>
              <a:t> </a:t>
            </a:r>
            <a:r>
              <a:rPr lang="en-US" sz="2800" i="0" dirty="0" err="1"/>
              <a:t>și</a:t>
            </a:r>
            <a:r>
              <a:rPr lang="en-US" sz="2800" i="0" dirty="0"/>
              <a:t> </a:t>
            </a:r>
            <a:r>
              <a:rPr lang="en-US" sz="2800" i="0" dirty="0" err="1"/>
              <a:t>îngrijirea</a:t>
            </a:r>
            <a:r>
              <a:rPr lang="en-US" sz="2800" i="0" dirty="0"/>
              <a:t> </a:t>
            </a:r>
            <a:r>
              <a:rPr lang="en-US" sz="2800" i="0" dirty="0" err="1"/>
              <a:t>medicală</a:t>
            </a:r>
            <a:r>
              <a:rPr lang="en-US" sz="2800" i="0" dirty="0"/>
              <a:t> </a:t>
            </a:r>
            <a:r>
              <a:rPr lang="en-US" sz="2800" i="0" dirty="0" err="1"/>
              <a:t>în</a:t>
            </a:r>
            <a:r>
              <a:rPr lang="en-US" sz="2800" i="0" dirty="0"/>
              <a:t> </a:t>
            </a:r>
            <a:r>
              <a:rPr lang="en-US" sz="2800" i="0" dirty="0" err="1"/>
              <a:t>timpul</a:t>
            </a:r>
            <a:r>
              <a:rPr lang="en-US" sz="2800" i="0" dirty="0"/>
              <a:t> </a:t>
            </a:r>
            <a:r>
              <a:rPr lang="en-US" sz="2800" i="0" dirty="0" err="1"/>
              <a:t>pandemiei</a:t>
            </a:r>
            <a:r>
              <a:rPr lang="en-US" sz="2800" i="0" dirty="0"/>
              <a:t> Covid-19.</a:t>
            </a:r>
            <a:endParaRPr lang="ru-RU" sz="2800" i="0" dirty="0"/>
          </a:p>
          <a:p>
            <a:r>
              <a:rPr lang="en-US" sz="2800" i="0" dirty="0"/>
              <a:t>2. </a:t>
            </a:r>
            <a:r>
              <a:rPr lang="en-US" sz="2800" i="0" dirty="0" err="1"/>
              <a:t>Prezentarea</a:t>
            </a:r>
            <a:r>
              <a:rPr lang="en-US" sz="2800" i="0" dirty="0"/>
              <a:t> </a:t>
            </a:r>
            <a:r>
              <a:rPr lang="en-US" sz="2800" i="0" dirty="0" err="1"/>
              <a:t>unui</a:t>
            </a:r>
            <a:r>
              <a:rPr lang="en-US" sz="2800" i="0" dirty="0"/>
              <a:t> </a:t>
            </a:r>
            <a:r>
              <a:rPr lang="en-US" sz="2800" i="0" dirty="0" err="1"/>
              <a:t>studiu</a:t>
            </a:r>
            <a:r>
              <a:rPr lang="en-US" sz="2800" i="0" dirty="0"/>
              <a:t> de </a:t>
            </a:r>
            <a:r>
              <a:rPr lang="en-US" sz="2800" i="0" dirty="0" err="1"/>
              <a:t>caz</a:t>
            </a:r>
            <a:r>
              <a:rPr lang="en-US" sz="2800" i="0" dirty="0"/>
              <a:t> al </a:t>
            </a:r>
            <a:r>
              <a:rPr lang="en-US" sz="2800" i="0" dirty="0" err="1"/>
              <a:t>pacientului</a:t>
            </a:r>
            <a:r>
              <a:rPr lang="en-US" sz="2800" i="0" dirty="0"/>
              <a:t> </a:t>
            </a:r>
            <a:r>
              <a:rPr lang="en-US" sz="2800" i="0" dirty="0" err="1"/>
              <a:t>internat</a:t>
            </a:r>
            <a:r>
              <a:rPr lang="en-US" sz="2800" i="0" dirty="0"/>
              <a:t> cu Covid-19.</a:t>
            </a:r>
            <a:endParaRPr lang="ru-RU" sz="2800" i="0" dirty="0"/>
          </a:p>
          <a:p>
            <a:r>
              <a:rPr lang="en-US" sz="2800" i="0" dirty="0"/>
              <a:t>3. </a:t>
            </a:r>
            <a:r>
              <a:rPr lang="en-US" sz="2800" i="0" dirty="0" err="1"/>
              <a:t>Descrierea</a:t>
            </a:r>
            <a:r>
              <a:rPr lang="en-US" sz="2800" i="0" dirty="0"/>
              <a:t> </a:t>
            </a:r>
            <a:r>
              <a:rPr lang="en-US" sz="2800" i="0" dirty="0" err="1"/>
              <a:t>simptomelor</a:t>
            </a:r>
            <a:r>
              <a:rPr lang="en-US" sz="2800" i="0" dirty="0"/>
              <a:t> </a:t>
            </a:r>
            <a:r>
              <a:rPr lang="en-US" sz="2800" i="0" dirty="0" err="1"/>
              <a:t>și</a:t>
            </a:r>
            <a:r>
              <a:rPr lang="en-US" sz="2800" i="0" dirty="0"/>
              <a:t> </a:t>
            </a:r>
            <a:r>
              <a:rPr lang="en-US" sz="2800" i="0" dirty="0" err="1"/>
              <a:t>complicațiilor</a:t>
            </a:r>
            <a:r>
              <a:rPr lang="en-US" sz="2800" i="0" dirty="0"/>
              <a:t> </a:t>
            </a:r>
            <a:r>
              <a:rPr lang="en-US" sz="2800" i="0" dirty="0" err="1"/>
              <a:t>frecvente</a:t>
            </a:r>
            <a:r>
              <a:rPr lang="en-US" sz="2800" i="0" dirty="0"/>
              <a:t> ale </a:t>
            </a:r>
            <a:r>
              <a:rPr lang="en-US" sz="2800" i="0" dirty="0" err="1"/>
              <a:t>infecției</a:t>
            </a:r>
            <a:r>
              <a:rPr lang="en-US" sz="2800" i="0" dirty="0"/>
              <a:t> Covid-19.</a:t>
            </a:r>
            <a:endParaRPr lang="ru-RU" sz="2800" i="0" dirty="0"/>
          </a:p>
          <a:p>
            <a:r>
              <a:rPr lang="en-US" sz="2800" i="0" dirty="0"/>
              <a:t>4. </a:t>
            </a:r>
            <a:r>
              <a:rPr lang="en-US" sz="2800" i="0" dirty="0" err="1"/>
              <a:t>Descrierea</a:t>
            </a:r>
            <a:r>
              <a:rPr lang="en-US" sz="2800" i="0" dirty="0"/>
              <a:t> </a:t>
            </a:r>
            <a:r>
              <a:rPr lang="en-US" sz="2800" i="0" dirty="0" err="1"/>
              <a:t>evaluării</a:t>
            </a:r>
            <a:r>
              <a:rPr lang="en-US" sz="2800" i="0" dirty="0"/>
              <a:t> nursing </a:t>
            </a:r>
            <a:r>
              <a:rPr lang="en-US" sz="2800" i="0" dirty="0" err="1"/>
              <a:t>și</a:t>
            </a:r>
            <a:r>
              <a:rPr lang="en-US" sz="2800" i="0" dirty="0"/>
              <a:t> a </a:t>
            </a:r>
            <a:r>
              <a:rPr lang="en-US" sz="2800" i="0" dirty="0" err="1"/>
              <a:t>planului</a:t>
            </a:r>
            <a:r>
              <a:rPr lang="en-US" sz="2800" i="0" dirty="0"/>
              <a:t> de </a:t>
            </a:r>
            <a:r>
              <a:rPr lang="en-US" sz="2800" i="0" dirty="0" err="1"/>
              <a:t>îngrijire</a:t>
            </a:r>
            <a:r>
              <a:rPr lang="en-US" sz="2800" i="0" dirty="0"/>
              <a:t> </a:t>
            </a:r>
            <a:r>
              <a:rPr lang="en-US" sz="2800" i="0" dirty="0" err="1"/>
              <a:t>pentru</a:t>
            </a:r>
            <a:r>
              <a:rPr lang="en-US" sz="2800" i="0" dirty="0"/>
              <a:t> </a:t>
            </a:r>
            <a:r>
              <a:rPr lang="en-US" sz="2800" i="0" dirty="0" err="1"/>
              <a:t>pacientul</a:t>
            </a:r>
            <a:r>
              <a:rPr lang="en-US" sz="2800" i="0" dirty="0"/>
              <a:t> cu Covid-19.</a:t>
            </a:r>
            <a:endParaRPr lang="ru-RU" sz="2800" i="0" dirty="0"/>
          </a:p>
          <a:p>
            <a:r>
              <a:rPr lang="en-US" sz="2800" i="0" dirty="0"/>
              <a:t>5. </a:t>
            </a:r>
            <a:r>
              <a:rPr lang="en-US" sz="2800" i="0" dirty="0" err="1"/>
              <a:t>Discuții</a:t>
            </a:r>
            <a:r>
              <a:rPr lang="en-US" sz="2800" i="0" dirty="0"/>
              <a:t> </a:t>
            </a:r>
            <a:r>
              <a:rPr lang="en-US" sz="2800" i="0" dirty="0" err="1"/>
              <a:t>privind</a:t>
            </a:r>
            <a:r>
              <a:rPr lang="en-US" sz="2800" i="0" dirty="0"/>
              <a:t> </a:t>
            </a:r>
            <a:r>
              <a:rPr lang="en-US" sz="2800" i="0" dirty="0" err="1"/>
              <a:t>rezistența</a:t>
            </a:r>
            <a:r>
              <a:rPr lang="en-US" sz="2800" i="0" dirty="0"/>
              <a:t> </a:t>
            </a:r>
            <a:r>
              <a:rPr lang="en-US" sz="2800" i="0" dirty="0" err="1"/>
              <a:t>asistenților</a:t>
            </a:r>
            <a:r>
              <a:rPr lang="en-US" sz="2800" i="0" dirty="0"/>
              <a:t> </a:t>
            </a:r>
            <a:r>
              <a:rPr lang="en-US" sz="2800" i="0" dirty="0" err="1"/>
              <a:t>medicali</a:t>
            </a:r>
            <a:r>
              <a:rPr lang="en-US" sz="2800" i="0" dirty="0"/>
              <a:t> </a:t>
            </a:r>
            <a:r>
              <a:rPr lang="en-US" sz="2800" i="0" dirty="0" err="1"/>
              <a:t>și</a:t>
            </a:r>
            <a:r>
              <a:rPr lang="en-US" sz="2800" i="0" dirty="0"/>
              <a:t> </a:t>
            </a:r>
            <a:r>
              <a:rPr lang="en-US" sz="2800" i="0" dirty="0" err="1"/>
              <a:t>îngrijirea</a:t>
            </a:r>
            <a:r>
              <a:rPr lang="en-US" sz="2800" i="0" dirty="0"/>
              <a:t> de sine.</a:t>
            </a:r>
            <a:endParaRPr lang="ru-RU" sz="2800" i="0" dirty="0"/>
          </a:p>
          <a:p>
            <a:endParaRPr lang="en-US" dirty="0"/>
          </a:p>
        </p:txBody>
      </p:sp>
    </p:spTree>
    <p:extLst>
      <p:ext uri="{BB962C8B-B14F-4D97-AF65-F5344CB8AC3E}">
        <p14:creationId xmlns:p14="http://schemas.microsoft.com/office/powerpoint/2010/main" val="3915455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764733-14FC-401D-9F29-EA45A4AB5A66}"/>
              </a:ext>
            </a:extLst>
          </p:cNvPr>
          <p:cNvPicPr>
            <a:picLocks noChangeAspect="1"/>
          </p:cNvPicPr>
          <p:nvPr/>
        </p:nvPicPr>
        <p:blipFill rotWithShape="1">
          <a:blip r:embed="rId3"/>
          <a:srcRect l="1910" t="9927" r="25432" b="3100"/>
          <a:stretch/>
        </p:blipFill>
        <p:spPr>
          <a:xfrm>
            <a:off x="4989195" y="228600"/>
            <a:ext cx="6238111" cy="6235065"/>
          </a:xfrm>
          <a:prstGeom prst="rect">
            <a:avLst/>
          </a:prstGeom>
        </p:spPr>
      </p:pic>
      <p:sp>
        <p:nvSpPr>
          <p:cNvPr id="3" name="Text Placeholder 2">
            <a:extLst>
              <a:ext uri="{FF2B5EF4-FFF2-40B4-BE49-F238E27FC236}">
                <a16:creationId xmlns:a16="http://schemas.microsoft.com/office/drawing/2014/main" xmlns="" id="{6DA358FE-A30D-48F5-93DF-418873372BC7}"/>
              </a:ext>
            </a:extLst>
          </p:cNvPr>
          <p:cNvSpPr>
            <a:spLocks noGrp="1"/>
          </p:cNvSpPr>
          <p:nvPr>
            <p:ph type="body" idx="1"/>
          </p:nvPr>
        </p:nvSpPr>
        <p:spPr>
          <a:xfrm>
            <a:off x="964694" y="831084"/>
            <a:ext cx="3024376" cy="4209545"/>
          </a:xfrm>
        </p:spPr>
        <p:txBody>
          <a:bodyPr>
            <a:normAutofit fontScale="85000" lnSpcReduction="20000"/>
          </a:bodyPr>
          <a:lstStyle/>
          <a:p>
            <a:pPr algn="ctr"/>
            <a:r>
              <a:rPr lang="ro-RO" sz="4000" b="1" i="0" dirty="0" smtClean="0">
                <a:solidFill>
                  <a:srgbClr val="0070C0"/>
                </a:solidFill>
              </a:rPr>
              <a:t>Rezultatele </a:t>
            </a:r>
            <a:r>
              <a:rPr lang="en-US" sz="4000" b="1" i="0" dirty="0" smtClean="0">
                <a:solidFill>
                  <a:srgbClr val="0070C0"/>
                </a:solidFill>
              </a:rPr>
              <a:t> Pa</a:t>
            </a:r>
            <a:r>
              <a:rPr lang="ro-RO" sz="4000" b="1" i="0" dirty="0" smtClean="0">
                <a:solidFill>
                  <a:srgbClr val="0070C0"/>
                </a:solidFill>
              </a:rPr>
              <a:t>cientului</a:t>
            </a:r>
            <a:r>
              <a:rPr lang="en-US" sz="4000" b="1" i="0" dirty="0" smtClean="0">
                <a:solidFill>
                  <a:srgbClr val="0070C0"/>
                </a:solidFill>
              </a:rPr>
              <a:t>:</a:t>
            </a:r>
            <a:endParaRPr lang="en-US" sz="4000" b="1" i="0" dirty="0">
              <a:solidFill>
                <a:srgbClr val="0070C0"/>
              </a:solidFill>
            </a:endParaRPr>
          </a:p>
          <a:p>
            <a:pPr algn="ctr"/>
            <a:endParaRPr lang="en-US" sz="4000" b="1" i="0" dirty="0">
              <a:solidFill>
                <a:srgbClr val="0070C0"/>
              </a:solidFill>
            </a:endParaRPr>
          </a:p>
          <a:p>
            <a:pPr algn="ctr"/>
            <a:r>
              <a:rPr lang="en-US" sz="3300" b="1" i="0" dirty="0" err="1">
                <a:solidFill>
                  <a:schemeClr val="tx1"/>
                </a:solidFill>
              </a:rPr>
              <a:t>Îmbunătățește</a:t>
            </a:r>
            <a:r>
              <a:rPr lang="en-US" sz="3300" b="1" i="0" dirty="0">
                <a:solidFill>
                  <a:schemeClr val="tx1"/>
                </a:solidFill>
              </a:rPr>
              <a:t> </a:t>
            </a:r>
            <a:r>
              <a:rPr lang="en-US" sz="3300" b="1" i="0" dirty="0" err="1">
                <a:solidFill>
                  <a:schemeClr val="tx1"/>
                </a:solidFill>
              </a:rPr>
              <a:t>ventilația</a:t>
            </a:r>
            <a:r>
              <a:rPr lang="en-US" sz="3300" b="1" i="0" dirty="0">
                <a:solidFill>
                  <a:schemeClr val="tx1"/>
                </a:solidFill>
              </a:rPr>
              <a:t> </a:t>
            </a:r>
            <a:r>
              <a:rPr lang="en-US" sz="3300" b="1" i="0" dirty="0" err="1">
                <a:solidFill>
                  <a:schemeClr val="tx1"/>
                </a:solidFill>
              </a:rPr>
              <a:t>și</a:t>
            </a:r>
            <a:r>
              <a:rPr lang="en-US" sz="3300" b="1" i="0" dirty="0">
                <a:solidFill>
                  <a:schemeClr val="tx1"/>
                </a:solidFill>
              </a:rPr>
              <a:t> </a:t>
            </a:r>
            <a:r>
              <a:rPr lang="en-US" sz="3300" b="1" i="0" dirty="0" err="1">
                <a:solidFill>
                  <a:schemeClr val="tx1"/>
                </a:solidFill>
              </a:rPr>
              <a:t>expansiunea</a:t>
            </a:r>
            <a:r>
              <a:rPr lang="en-US" sz="3300" b="1" i="0" dirty="0">
                <a:solidFill>
                  <a:schemeClr val="tx1"/>
                </a:solidFill>
              </a:rPr>
              <a:t> </a:t>
            </a:r>
            <a:r>
              <a:rPr lang="en-US" sz="3300" b="1" i="0" dirty="0" err="1">
                <a:solidFill>
                  <a:schemeClr val="tx1"/>
                </a:solidFill>
              </a:rPr>
              <a:t>pulmonară</a:t>
            </a:r>
            <a:r>
              <a:rPr lang="en-US" sz="3300" b="1" i="0" dirty="0">
                <a:solidFill>
                  <a:schemeClr val="tx1"/>
                </a:solidFill>
              </a:rPr>
              <a:t> </a:t>
            </a:r>
            <a:r>
              <a:rPr lang="en-US" sz="3300" b="1" i="0" dirty="0" err="1">
                <a:solidFill>
                  <a:schemeClr val="tx1"/>
                </a:solidFill>
              </a:rPr>
              <a:t>și</a:t>
            </a:r>
            <a:r>
              <a:rPr lang="en-US" sz="3300" b="1" i="0" dirty="0">
                <a:solidFill>
                  <a:schemeClr val="tx1"/>
                </a:solidFill>
              </a:rPr>
              <a:t> </a:t>
            </a:r>
            <a:r>
              <a:rPr lang="en-US" sz="3300" b="1" i="0" dirty="0" err="1">
                <a:solidFill>
                  <a:schemeClr val="tx1"/>
                </a:solidFill>
              </a:rPr>
              <a:t>eliminarea</a:t>
            </a:r>
            <a:r>
              <a:rPr lang="en-US" sz="3300" b="1" i="0" dirty="0">
                <a:solidFill>
                  <a:schemeClr val="tx1"/>
                </a:solidFill>
              </a:rPr>
              <a:t> </a:t>
            </a:r>
            <a:r>
              <a:rPr lang="en-US" sz="3300" b="1" i="0" dirty="0" err="1">
                <a:solidFill>
                  <a:schemeClr val="tx1"/>
                </a:solidFill>
              </a:rPr>
              <a:t>secreției</a:t>
            </a:r>
            <a:r>
              <a:rPr lang="en-US" sz="3300" b="1" i="0" dirty="0">
                <a:solidFill>
                  <a:schemeClr val="tx1"/>
                </a:solidFill>
              </a:rPr>
              <a:t>.</a:t>
            </a:r>
            <a:endParaRPr lang="en-US" sz="3300" b="1" i="0" dirty="0">
              <a:solidFill>
                <a:schemeClr val="tx1"/>
              </a:solidFill>
            </a:endParaRPr>
          </a:p>
        </p:txBody>
      </p:sp>
    </p:spTree>
    <p:extLst>
      <p:ext uri="{BB962C8B-B14F-4D97-AF65-F5344CB8AC3E}">
        <p14:creationId xmlns:p14="http://schemas.microsoft.com/office/powerpoint/2010/main" val="1833025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EC7ED4B-79F7-48E5-8C20-6D7A00376D26}"/>
              </a:ext>
            </a:extLst>
          </p:cNvPr>
          <p:cNvPicPr>
            <a:picLocks noChangeAspect="1"/>
          </p:cNvPicPr>
          <p:nvPr/>
        </p:nvPicPr>
        <p:blipFill>
          <a:blip r:embed="rId3"/>
          <a:stretch>
            <a:fillRect/>
          </a:stretch>
        </p:blipFill>
        <p:spPr>
          <a:xfrm>
            <a:off x="642938" y="1925165"/>
            <a:ext cx="10973546" cy="3172041"/>
          </a:xfrm>
          <a:prstGeom prst="rect">
            <a:avLst/>
          </a:prstGeom>
        </p:spPr>
      </p:pic>
      <p:sp>
        <p:nvSpPr>
          <p:cNvPr id="6" name="TextBox 5">
            <a:extLst>
              <a:ext uri="{FF2B5EF4-FFF2-40B4-BE49-F238E27FC236}">
                <a16:creationId xmlns:a16="http://schemas.microsoft.com/office/drawing/2014/main" xmlns="" id="{98DF2F43-B05E-427C-9304-6B7F4327500B}"/>
              </a:ext>
            </a:extLst>
          </p:cNvPr>
          <p:cNvSpPr txBox="1"/>
          <p:nvPr/>
        </p:nvSpPr>
        <p:spPr>
          <a:xfrm>
            <a:off x="5071594" y="585830"/>
            <a:ext cx="1848776" cy="830997"/>
          </a:xfrm>
          <a:prstGeom prst="rect">
            <a:avLst/>
          </a:prstGeom>
          <a:noFill/>
        </p:spPr>
        <p:txBody>
          <a:bodyPr wrap="none" rtlCol="0">
            <a:spAutoFit/>
          </a:bodyPr>
          <a:lstStyle/>
          <a:p>
            <a:r>
              <a:rPr lang="en-US" sz="4800" b="1" dirty="0" smtClean="0">
                <a:solidFill>
                  <a:srgbClr val="0070C0"/>
                </a:solidFill>
              </a:rPr>
              <a:t>Po</a:t>
            </a:r>
            <a:r>
              <a:rPr lang="ro-RO" sz="4800" b="1" dirty="0" smtClean="0">
                <a:solidFill>
                  <a:srgbClr val="0070C0"/>
                </a:solidFill>
              </a:rPr>
              <a:t>ziții</a:t>
            </a:r>
            <a:endParaRPr lang="en-US" sz="4800" b="1" dirty="0">
              <a:solidFill>
                <a:srgbClr val="0070C0"/>
              </a:solidFill>
            </a:endParaRPr>
          </a:p>
        </p:txBody>
      </p:sp>
    </p:spTree>
    <p:extLst>
      <p:ext uri="{BB962C8B-B14F-4D97-AF65-F5344CB8AC3E}">
        <p14:creationId xmlns:p14="http://schemas.microsoft.com/office/powerpoint/2010/main" val="322137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7F7C03-4A04-4652-9A08-C5D7B225B5D7}"/>
              </a:ext>
            </a:extLst>
          </p:cNvPr>
          <p:cNvPicPr>
            <a:picLocks noChangeAspect="1"/>
          </p:cNvPicPr>
          <p:nvPr/>
        </p:nvPicPr>
        <p:blipFill>
          <a:blip r:embed="rId3"/>
          <a:stretch>
            <a:fillRect/>
          </a:stretch>
        </p:blipFill>
        <p:spPr>
          <a:xfrm>
            <a:off x="1091565" y="129549"/>
            <a:ext cx="10008870" cy="3428038"/>
          </a:xfrm>
          <a:prstGeom prst="rect">
            <a:avLst/>
          </a:prstGeom>
        </p:spPr>
      </p:pic>
      <p:sp>
        <p:nvSpPr>
          <p:cNvPr id="6" name="TextBox 5">
            <a:extLst>
              <a:ext uri="{FF2B5EF4-FFF2-40B4-BE49-F238E27FC236}">
                <a16:creationId xmlns:a16="http://schemas.microsoft.com/office/drawing/2014/main" xmlns="" id="{D9F7F12F-301A-45B5-963E-944414D19963}"/>
              </a:ext>
            </a:extLst>
          </p:cNvPr>
          <p:cNvSpPr txBox="1"/>
          <p:nvPr/>
        </p:nvSpPr>
        <p:spPr>
          <a:xfrm>
            <a:off x="573206" y="3840480"/>
            <a:ext cx="10931089" cy="1200329"/>
          </a:xfrm>
          <a:prstGeom prst="rect">
            <a:avLst/>
          </a:prstGeom>
          <a:noFill/>
        </p:spPr>
        <p:txBody>
          <a:bodyPr wrap="square" rtlCol="0">
            <a:spAutoFit/>
          </a:bodyPr>
          <a:lstStyle/>
          <a:p>
            <a:r>
              <a:rPr lang="en-US" sz="2400" b="1" dirty="0" err="1" smtClean="0"/>
              <a:t>Evalua</a:t>
            </a:r>
            <a:r>
              <a:rPr lang="ro-RO" sz="2400" b="1" dirty="0" smtClean="0"/>
              <a:t>rea</a:t>
            </a:r>
            <a:r>
              <a:rPr lang="en-US" sz="2400" b="1" dirty="0" smtClean="0"/>
              <a:t> t</a:t>
            </a:r>
            <a:r>
              <a:rPr lang="ro-RO" sz="2400" b="1" dirty="0" smtClean="0"/>
              <a:t>uturor </a:t>
            </a:r>
            <a:r>
              <a:rPr lang="en-US" sz="2400" b="1" dirty="0" err="1" smtClean="0"/>
              <a:t>punctel</a:t>
            </a:r>
            <a:r>
              <a:rPr lang="ro-RO" sz="2400" b="1" dirty="0" smtClean="0"/>
              <a:t>or</a:t>
            </a:r>
            <a:r>
              <a:rPr lang="en-US" sz="2400" b="1" dirty="0" smtClean="0"/>
              <a:t> </a:t>
            </a:r>
            <a:r>
              <a:rPr lang="en-US" sz="2400" b="1" dirty="0"/>
              <a:t>de </a:t>
            </a:r>
            <a:r>
              <a:rPr lang="en-US" sz="2400" b="1" dirty="0" err="1" smtClean="0"/>
              <a:t>presiune</a:t>
            </a:r>
            <a:r>
              <a:rPr lang="en-US" sz="2400" b="1" dirty="0" smtClean="0"/>
              <a:t>.</a:t>
            </a:r>
            <a:endParaRPr lang="en-US" sz="2400" b="1" dirty="0"/>
          </a:p>
          <a:p>
            <a:r>
              <a:rPr lang="en-US" sz="2400" b="1" dirty="0" err="1"/>
              <a:t>Schimbările</a:t>
            </a:r>
            <a:r>
              <a:rPr lang="en-US" sz="2400" b="1" dirty="0"/>
              <a:t> </a:t>
            </a:r>
            <a:r>
              <a:rPr lang="en-US" sz="2400" b="1" dirty="0" err="1"/>
              <a:t>mici</a:t>
            </a:r>
            <a:r>
              <a:rPr lang="en-US" sz="2400" b="1" dirty="0"/>
              <a:t> de </a:t>
            </a:r>
            <a:r>
              <a:rPr lang="en-US" sz="2400" b="1" dirty="0" err="1"/>
              <a:t>poziție</a:t>
            </a:r>
            <a:r>
              <a:rPr lang="en-US" sz="2400" b="1" dirty="0"/>
              <a:t> </a:t>
            </a:r>
            <a:r>
              <a:rPr lang="en-US" sz="2400" b="1" dirty="0" err="1"/>
              <a:t>trebuie</a:t>
            </a:r>
            <a:r>
              <a:rPr lang="en-US" sz="2400" b="1" dirty="0"/>
              <a:t> </a:t>
            </a:r>
            <a:r>
              <a:rPr lang="ro-RO" sz="2400" b="1" dirty="0" smtClean="0"/>
              <a:t>efectuate </a:t>
            </a:r>
            <a:r>
              <a:rPr lang="en-US" sz="2400" b="1" dirty="0" err="1" smtClean="0"/>
              <a:t>în</a:t>
            </a:r>
            <a:r>
              <a:rPr lang="en-US" sz="2400" b="1" dirty="0" smtClean="0"/>
              <a:t> </a:t>
            </a:r>
            <a:r>
              <a:rPr lang="en-US" sz="2400" b="1" dirty="0" err="1"/>
              <a:t>timp</a:t>
            </a:r>
            <a:r>
              <a:rPr lang="en-US" sz="2400" b="1" dirty="0"/>
              <a:t> </a:t>
            </a:r>
            <a:r>
              <a:rPr lang="en-US" sz="2400" b="1" dirty="0" err="1"/>
              <a:t>ce</a:t>
            </a:r>
            <a:r>
              <a:rPr lang="en-US" sz="2400" b="1" dirty="0"/>
              <a:t> </a:t>
            </a:r>
            <a:r>
              <a:rPr lang="en-US" sz="2400" b="1" dirty="0" err="1"/>
              <a:t>sunt</a:t>
            </a:r>
            <a:r>
              <a:rPr lang="en-US" sz="2400" b="1" dirty="0"/>
              <a:t> </a:t>
            </a:r>
            <a:r>
              <a:rPr lang="en-US" sz="2400" b="1" dirty="0" err="1"/>
              <a:t>pronunțate</a:t>
            </a:r>
            <a:r>
              <a:rPr lang="en-US" sz="2400" b="1" dirty="0"/>
              <a:t>.</a:t>
            </a:r>
          </a:p>
          <a:p>
            <a:r>
              <a:rPr lang="en-US" sz="2400" b="1" dirty="0" err="1"/>
              <a:t>Sunt</a:t>
            </a:r>
            <a:r>
              <a:rPr lang="en-US" sz="2400" b="1" dirty="0"/>
              <a:t> </a:t>
            </a:r>
            <a:r>
              <a:rPr lang="en-US" sz="2400" b="1" dirty="0" err="1"/>
              <a:t>necesare</a:t>
            </a:r>
            <a:r>
              <a:rPr lang="en-US" sz="2400" b="1" dirty="0"/>
              <a:t> </a:t>
            </a:r>
            <a:r>
              <a:rPr lang="en-US" sz="2400" b="1" dirty="0" err="1"/>
              <a:t>dispozitive</a:t>
            </a:r>
            <a:r>
              <a:rPr lang="en-US" sz="2400" b="1" dirty="0"/>
              <a:t> / </a:t>
            </a:r>
            <a:r>
              <a:rPr lang="en-US" sz="2400" b="1" dirty="0" err="1"/>
              <a:t>perne</a:t>
            </a:r>
            <a:r>
              <a:rPr lang="en-US" sz="2400" b="1" dirty="0"/>
              <a:t> </a:t>
            </a:r>
            <a:r>
              <a:rPr lang="en-US" sz="2400" b="1" dirty="0" err="1"/>
              <a:t>pentru</a:t>
            </a:r>
            <a:r>
              <a:rPr lang="en-US" sz="2400" b="1" dirty="0"/>
              <a:t> a </a:t>
            </a:r>
            <a:r>
              <a:rPr lang="en-US" sz="2400" b="1" dirty="0" err="1"/>
              <a:t>descărca</a:t>
            </a:r>
            <a:r>
              <a:rPr lang="en-US" sz="2400" b="1" dirty="0"/>
              <a:t> </a:t>
            </a:r>
            <a:r>
              <a:rPr lang="en-US" sz="2400" b="1" dirty="0" err="1"/>
              <a:t>punctele</a:t>
            </a:r>
            <a:r>
              <a:rPr lang="en-US" sz="2400" b="1" dirty="0"/>
              <a:t> de </a:t>
            </a:r>
            <a:r>
              <a:rPr lang="en-US" sz="2400" b="1" dirty="0" err="1"/>
              <a:t>presiune</a:t>
            </a:r>
            <a:r>
              <a:rPr lang="en-US" sz="2400" b="1" dirty="0"/>
              <a:t>.</a:t>
            </a:r>
            <a:endParaRPr lang="en-US" sz="2400" b="1" dirty="0"/>
          </a:p>
        </p:txBody>
      </p:sp>
    </p:spTree>
    <p:extLst>
      <p:ext uri="{BB962C8B-B14F-4D97-AF65-F5344CB8AC3E}">
        <p14:creationId xmlns:p14="http://schemas.microsoft.com/office/powerpoint/2010/main" val="74415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7320E-D69C-47B9-80CB-4D3F30B63CE6}"/>
              </a:ext>
            </a:extLst>
          </p:cNvPr>
          <p:cNvSpPr>
            <a:spLocks noGrp="1"/>
          </p:cNvSpPr>
          <p:nvPr>
            <p:ph type="title"/>
          </p:nvPr>
        </p:nvSpPr>
        <p:spPr>
          <a:xfrm>
            <a:off x="601981" y="1057274"/>
            <a:ext cx="2365154" cy="4409175"/>
          </a:xfrm>
        </p:spPr>
        <p:txBody>
          <a:bodyPr>
            <a:normAutofit/>
          </a:bodyPr>
          <a:lstStyle/>
          <a:p>
            <a:r>
              <a:rPr lang="ro-RO" sz="3600" b="1" i="0" dirty="0" smtClean="0">
                <a:solidFill>
                  <a:srgbClr val="0070C0"/>
                </a:solidFill>
              </a:rPr>
              <a:t>Procesul </a:t>
            </a:r>
            <a:r>
              <a:rPr lang="en-US" sz="3600" b="1" i="0" dirty="0" smtClean="0">
                <a:solidFill>
                  <a:srgbClr val="0070C0"/>
                </a:solidFill>
              </a:rPr>
              <a:t>Nursing:</a:t>
            </a:r>
            <a:r>
              <a:rPr lang="en-US" sz="3600" b="1" i="0" dirty="0">
                <a:solidFill>
                  <a:srgbClr val="0070C0"/>
                </a:solidFill>
              </a:rPr>
              <a:t/>
            </a:r>
            <a:br>
              <a:rPr lang="en-US" sz="3600" b="1" i="0" dirty="0">
                <a:solidFill>
                  <a:srgbClr val="0070C0"/>
                </a:solidFill>
              </a:rPr>
            </a:br>
            <a:r>
              <a:rPr lang="en-US" sz="1800" b="1" i="0" dirty="0">
                <a:solidFill>
                  <a:srgbClr val="0070C0"/>
                </a:solidFill>
              </a:rPr>
              <a:t> </a:t>
            </a:r>
            <a:br>
              <a:rPr lang="en-US" sz="1800" b="1" i="0" dirty="0">
                <a:solidFill>
                  <a:srgbClr val="0070C0"/>
                </a:solidFill>
              </a:rPr>
            </a:br>
            <a:r>
              <a:rPr lang="ro-RO" sz="1800" b="1" i="0" dirty="0" smtClean="0">
                <a:solidFill>
                  <a:srgbClr val="0070C0"/>
                </a:solidFill>
              </a:rPr>
              <a:t> </a:t>
            </a:r>
            <a:r>
              <a:rPr lang="ro-RO" sz="3200" b="1" i="0" dirty="0" smtClean="0">
                <a:solidFill>
                  <a:srgbClr val="0070C0"/>
                </a:solidFill>
              </a:rPr>
              <a:t>Statut mental</a:t>
            </a:r>
            <a:endParaRPr lang="en-US" sz="3600" dirty="0"/>
          </a:p>
        </p:txBody>
      </p:sp>
      <p:sp>
        <p:nvSpPr>
          <p:cNvPr id="3" name="Content Placeholder 2">
            <a:extLst>
              <a:ext uri="{FF2B5EF4-FFF2-40B4-BE49-F238E27FC236}">
                <a16:creationId xmlns:a16="http://schemas.microsoft.com/office/drawing/2014/main" xmlns="" id="{B4317D56-FF0B-42F5-8D20-D69AB0A75101}"/>
              </a:ext>
            </a:extLst>
          </p:cNvPr>
          <p:cNvSpPr>
            <a:spLocks noGrp="1"/>
          </p:cNvSpPr>
          <p:nvPr>
            <p:ph idx="1"/>
          </p:nvPr>
        </p:nvSpPr>
        <p:spPr>
          <a:xfrm>
            <a:off x="3424335" y="333110"/>
            <a:ext cx="8336902" cy="6191780"/>
          </a:xfrm>
        </p:spPr>
        <p:txBody>
          <a:bodyPr>
            <a:normAutofit fontScale="85000" lnSpcReduction="20000"/>
          </a:bodyPr>
          <a:lstStyle/>
          <a:p>
            <a:pPr marL="0" indent="0">
              <a:buNone/>
            </a:pPr>
            <a:r>
              <a:rPr lang="ro-RO" sz="2800" b="1" dirty="0" smtClean="0">
                <a:solidFill>
                  <a:srgbClr val="0070C0"/>
                </a:solidFill>
              </a:rPr>
              <a:t>EVALUARE</a:t>
            </a:r>
            <a:r>
              <a:rPr lang="en-US" sz="2800" b="1" dirty="0" smtClean="0">
                <a:solidFill>
                  <a:srgbClr val="0070C0"/>
                </a:solidFill>
              </a:rPr>
              <a:t>:</a:t>
            </a:r>
            <a:endParaRPr lang="en-US" sz="2800" b="1" dirty="0">
              <a:solidFill>
                <a:srgbClr val="0070C0"/>
              </a:solidFill>
            </a:endParaRPr>
          </a:p>
          <a:p>
            <a:r>
              <a:rPr lang="en-US" sz="2800" dirty="0" err="1"/>
              <a:t>Oxigenarea</a:t>
            </a:r>
            <a:r>
              <a:rPr lang="en-US" sz="2800" dirty="0"/>
              <a:t> </a:t>
            </a:r>
            <a:r>
              <a:rPr lang="en-US" sz="2800" dirty="0" err="1"/>
              <a:t>scăzută</a:t>
            </a:r>
            <a:r>
              <a:rPr lang="en-US" sz="2800" dirty="0"/>
              <a:t> </a:t>
            </a:r>
            <a:r>
              <a:rPr lang="en-US" sz="2800" dirty="0" err="1"/>
              <a:t>crește</a:t>
            </a:r>
            <a:r>
              <a:rPr lang="en-US" sz="2800" dirty="0"/>
              <a:t> </a:t>
            </a:r>
            <a:r>
              <a:rPr lang="en-US" sz="2800" dirty="0" err="1"/>
              <a:t>riscul</a:t>
            </a:r>
            <a:r>
              <a:rPr lang="en-US" sz="2800" dirty="0"/>
              <a:t> de </a:t>
            </a:r>
            <a:r>
              <a:rPr lang="en-US" sz="2800" dirty="0" err="1"/>
              <a:t>delir</a:t>
            </a:r>
            <a:r>
              <a:rPr lang="en-US" sz="2800" dirty="0"/>
              <a:t>.</a:t>
            </a:r>
          </a:p>
          <a:p>
            <a:r>
              <a:rPr lang="en-US" sz="2800" dirty="0" err="1"/>
              <a:t>Nivelul</a:t>
            </a:r>
            <a:r>
              <a:rPr lang="en-US" sz="2800" dirty="0"/>
              <a:t> </a:t>
            </a:r>
            <a:r>
              <a:rPr lang="en-US" sz="2800" dirty="0" err="1"/>
              <a:t>conștiinței</a:t>
            </a:r>
            <a:r>
              <a:rPr lang="en-US" sz="2800" dirty="0"/>
              <a:t>: </a:t>
            </a:r>
            <a:r>
              <a:rPr lang="en-US" sz="2800" dirty="0" err="1"/>
              <a:t>orientat</a:t>
            </a:r>
            <a:r>
              <a:rPr lang="en-US" sz="2800" dirty="0"/>
              <a:t> </a:t>
            </a:r>
            <a:r>
              <a:rPr lang="en-US" sz="2800" dirty="0" err="1"/>
              <a:t>spre</a:t>
            </a:r>
            <a:r>
              <a:rPr lang="en-US" sz="2800" dirty="0"/>
              <a:t> sine </a:t>
            </a:r>
            <a:r>
              <a:rPr lang="en-US" sz="2800" dirty="0" err="1"/>
              <a:t>și</a:t>
            </a:r>
            <a:r>
              <a:rPr lang="en-US" sz="2800" dirty="0"/>
              <a:t> </a:t>
            </a:r>
            <a:r>
              <a:rPr lang="en-US" sz="2800" dirty="0" err="1"/>
              <a:t>loc</a:t>
            </a:r>
            <a:r>
              <a:rPr lang="en-US" sz="2800" dirty="0"/>
              <a:t>, </a:t>
            </a:r>
            <a:r>
              <a:rPr lang="en-US" sz="2800" dirty="0" err="1"/>
              <a:t>dar</a:t>
            </a:r>
            <a:r>
              <a:rPr lang="en-US" sz="2800" dirty="0"/>
              <a:t> nu </a:t>
            </a:r>
            <a:r>
              <a:rPr lang="en-US" sz="2800" dirty="0" err="1"/>
              <a:t>spre</a:t>
            </a:r>
            <a:r>
              <a:rPr lang="en-US" sz="2800" dirty="0"/>
              <a:t> </a:t>
            </a:r>
            <a:r>
              <a:rPr lang="en-US" sz="2800" dirty="0" err="1"/>
              <a:t>zi</a:t>
            </a:r>
            <a:r>
              <a:rPr lang="en-US" sz="2800" dirty="0"/>
              <a:t> </a:t>
            </a:r>
            <a:r>
              <a:rPr lang="en-US" sz="2800" dirty="0" err="1"/>
              <a:t>sau</a:t>
            </a:r>
            <a:r>
              <a:rPr lang="en-US" sz="2800" dirty="0"/>
              <a:t> </a:t>
            </a:r>
            <a:r>
              <a:rPr lang="en-US" sz="2800" dirty="0" err="1"/>
              <a:t>timp</a:t>
            </a:r>
            <a:r>
              <a:rPr lang="en-US" sz="2800" dirty="0"/>
              <a:t>; </a:t>
            </a:r>
            <a:r>
              <a:rPr lang="en-US" sz="2800" dirty="0" err="1"/>
              <a:t>agitat</a:t>
            </a:r>
            <a:r>
              <a:rPr lang="en-US" sz="2800" dirty="0"/>
              <a:t> </a:t>
            </a:r>
            <a:r>
              <a:rPr lang="en-US" sz="2800" dirty="0" err="1"/>
              <a:t>și</a:t>
            </a:r>
            <a:r>
              <a:rPr lang="en-US" sz="2800" dirty="0"/>
              <a:t> </a:t>
            </a:r>
            <a:r>
              <a:rPr lang="en-US" sz="2800" dirty="0" err="1"/>
              <a:t>neliniștit</a:t>
            </a:r>
            <a:r>
              <a:rPr lang="en-US" sz="2800" dirty="0"/>
              <a:t>.</a:t>
            </a:r>
          </a:p>
          <a:p>
            <a:r>
              <a:rPr lang="en-US" sz="2800" dirty="0" err="1" smtClean="0"/>
              <a:t>Pacient</a:t>
            </a:r>
            <a:r>
              <a:rPr lang="ro-RO" sz="2800" dirty="0" smtClean="0"/>
              <a:t>ul</a:t>
            </a:r>
            <a:r>
              <a:rPr lang="en-US" sz="2800" dirty="0" smtClean="0"/>
              <a:t> </a:t>
            </a:r>
            <a:r>
              <a:rPr lang="en-US" sz="2800" dirty="0" err="1"/>
              <a:t>își</a:t>
            </a:r>
            <a:r>
              <a:rPr lang="en-US" sz="2800" dirty="0"/>
              <a:t> </a:t>
            </a:r>
            <a:r>
              <a:rPr lang="en-US" sz="2800" dirty="0" err="1"/>
              <a:t>poate</a:t>
            </a:r>
            <a:r>
              <a:rPr lang="en-US" sz="2800" dirty="0"/>
              <a:t> </a:t>
            </a:r>
            <a:r>
              <a:rPr lang="en-US" sz="2800" dirty="0" err="1"/>
              <a:t>comunica</a:t>
            </a:r>
            <a:r>
              <a:rPr lang="en-US" sz="2800" dirty="0"/>
              <a:t> </a:t>
            </a:r>
            <a:r>
              <a:rPr lang="en-US" sz="2800" dirty="0" err="1"/>
              <a:t>nevoile</a:t>
            </a:r>
            <a:r>
              <a:rPr lang="en-US" sz="2800" dirty="0" smtClean="0"/>
              <a:t>.</a:t>
            </a:r>
            <a:endParaRPr lang="ro-RO" sz="2800" dirty="0" smtClean="0"/>
          </a:p>
          <a:p>
            <a:pPr marL="0" indent="0">
              <a:buNone/>
            </a:pPr>
            <a:r>
              <a:rPr lang="en-US" sz="2800" b="1" dirty="0" smtClean="0">
                <a:solidFill>
                  <a:srgbClr val="0070C0"/>
                </a:solidFill>
              </a:rPr>
              <a:t>INTERVE</a:t>
            </a:r>
            <a:r>
              <a:rPr lang="ro-RO" sz="2800" b="1" dirty="0" smtClean="0">
                <a:solidFill>
                  <a:srgbClr val="0070C0"/>
                </a:solidFill>
              </a:rPr>
              <a:t>NȚII</a:t>
            </a:r>
            <a:r>
              <a:rPr lang="en-US" sz="2800" b="1" dirty="0" smtClean="0">
                <a:solidFill>
                  <a:srgbClr val="0070C0"/>
                </a:solidFill>
              </a:rPr>
              <a:t>:</a:t>
            </a:r>
          </a:p>
          <a:p>
            <a:r>
              <a:rPr lang="en-US" sz="2800" dirty="0" err="1" smtClean="0"/>
              <a:t>Comunica</a:t>
            </a:r>
            <a:r>
              <a:rPr lang="ro-RO" sz="2800" dirty="0" smtClean="0"/>
              <a:t>re</a:t>
            </a:r>
            <a:r>
              <a:rPr lang="en-US" sz="2800" dirty="0" smtClean="0"/>
              <a:t>, </a:t>
            </a:r>
            <a:r>
              <a:rPr lang="en-US" sz="2800" dirty="0" err="1"/>
              <a:t>spuneți</a:t>
            </a:r>
            <a:r>
              <a:rPr lang="en-US" sz="2800" dirty="0"/>
              <a:t> </a:t>
            </a:r>
            <a:r>
              <a:rPr lang="en-US" sz="2800" dirty="0" err="1"/>
              <a:t>pacientului</a:t>
            </a:r>
            <a:r>
              <a:rPr lang="en-US" sz="2800" dirty="0"/>
              <a:t> </a:t>
            </a:r>
            <a:r>
              <a:rPr lang="en-US" sz="2800" dirty="0" err="1"/>
              <a:t>ce</a:t>
            </a:r>
            <a:r>
              <a:rPr lang="en-US" sz="2800" dirty="0"/>
              <a:t> se </a:t>
            </a:r>
            <a:r>
              <a:rPr lang="en-US" sz="2800" dirty="0" err="1"/>
              <a:t>întâmplă</a:t>
            </a:r>
            <a:r>
              <a:rPr lang="en-US" sz="2800" dirty="0"/>
              <a:t>, </a:t>
            </a:r>
            <a:r>
              <a:rPr lang="en-US" sz="2800" dirty="0" err="1" smtClean="0"/>
              <a:t>asigurați</a:t>
            </a:r>
            <a:r>
              <a:rPr lang="en-US" sz="2800" dirty="0" smtClean="0"/>
              <a:t> </a:t>
            </a:r>
            <a:r>
              <a:rPr lang="en-US" sz="2800" dirty="0" err="1"/>
              <a:t>siguranța</a:t>
            </a:r>
            <a:r>
              <a:rPr lang="en-US" sz="2800" dirty="0"/>
              <a:t> cu </a:t>
            </a:r>
            <a:r>
              <a:rPr lang="en-US" sz="2800" dirty="0" err="1"/>
              <a:t>privire</a:t>
            </a:r>
            <a:r>
              <a:rPr lang="en-US" sz="2800" dirty="0"/>
              <a:t> la </a:t>
            </a:r>
            <a:r>
              <a:rPr lang="en-US" sz="2800" dirty="0" err="1"/>
              <a:t>îngrijirea</a:t>
            </a:r>
            <a:r>
              <a:rPr lang="en-US" sz="2800" dirty="0"/>
              <a:t> </a:t>
            </a:r>
            <a:r>
              <a:rPr lang="ro-RO" sz="2800" dirty="0" smtClean="0"/>
              <a:t>acestuia</a:t>
            </a:r>
            <a:r>
              <a:rPr lang="en-US" sz="2800" dirty="0" smtClean="0"/>
              <a:t>.</a:t>
            </a:r>
            <a:endParaRPr lang="en-US" sz="2800" dirty="0"/>
          </a:p>
          <a:p>
            <a:r>
              <a:rPr lang="en-US" sz="2800" dirty="0"/>
              <a:t>Calendar </a:t>
            </a:r>
            <a:r>
              <a:rPr lang="en-US" sz="2800" dirty="0" err="1"/>
              <a:t>și</a:t>
            </a:r>
            <a:r>
              <a:rPr lang="en-US" sz="2800" dirty="0"/>
              <a:t> </a:t>
            </a:r>
            <a:r>
              <a:rPr lang="en-US" sz="2800" dirty="0" err="1"/>
              <a:t>ceas</a:t>
            </a:r>
            <a:r>
              <a:rPr lang="en-US" sz="2800" dirty="0"/>
              <a:t> </a:t>
            </a:r>
            <a:r>
              <a:rPr lang="en-US" sz="2800" dirty="0" err="1"/>
              <a:t>în</a:t>
            </a:r>
            <a:r>
              <a:rPr lang="en-US" sz="2800" dirty="0"/>
              <a:t> </a:t>
            </a:r>
            <a:r>
              <a:rPr lang="en-US" sz="2800" dirty="0" err="1"/>
              <a:t>cameră</a:t>
            </a:r>
            <a:r>
              <a:rPr lang="en-US" sz="2800" dirty="0"/>
              <a:t>.</a:t>
            </a:r>
          </a:p>
          <a:p>
            <a:r>
              <a:rPr lang="en-US" sz="2800" dirty="0" err="1"/>
              <a:t>În</a:t>
            </a:r>
            <a:r>
              <a:rPr lang="en-US" sz="2800" dirty="0"/>
              <a:t> </a:t>
            </a:r>
            <a:r>
              <a:rPr lang="en-US" sz="2800" dirty="0" err="1"/>
              <a:t>timpul</a:t>
            </a:r>
            <a:r>
              <a:rPr lang="en-US" sz="2800" dirty="0"/>
              <a:t> </a:t>
            </a:r>
            <a:r>
              <a:rPr lang="en-US" sz="2800" dirty="0" err="1"/>
              <a:t>zilei</a:t>
            </a:r>
            <a:r>
              <a:rPr lang="en-US" sz="2800" dirty="0"/>
              <a:t>: </a:t>
            </a:r>
            <a:r>
              <a:rPr lang="en-US" sz="2800" dirty="0" err="1"/>
              <a:t>lumina</a:t>
            </a:r>
            <a:r>
              <a:rPr lang="en-US" sz="2800" dirty="0"/>
              <a:t> </a:t>
            </a:r>
            <a:r>
              <a:rPr lang="en-US" sz="2800" dirty="0" err="1"/>
              <a:t>zilei</a:t>
            </a:r>
            <a:r>
              <a:rPr lang="en-US" sz="2800" dirty="0"/>
              <a:t> </a:t>
            </a:r>
            <a:r>
              <a:rPr lang="ro-RO" sz="2800" dirty="0" smtClean="0"/>
              <a:t>pe timp de zi</a:t>
            </a:r>
            <a:r>
              <a:rPr lang="en-US" sz="2800" dirty="0" smtClean="0"/>
              <a:t> </a:t>
            </a:r>
            <a:r>
              <a:rPr lang="en-US" sz="2800" dirty="0" err="1"/>
              <a:t>și</a:t>
            </a:r>
            <a:r>
              <a:rPr lang="en-US" sz="2800" dirty="0"/>
              <a:t> </a:t>
            </a:r>
            <a:r>
              <a:rPr lang="en-US" sz="2800" dirty="0" err="1"/>
              <a:t>asigurați</a:t>
            </a:r>
            <a:r>
              <a:rPr lang="en-US" sz="2800" dirty="0"/>
              <a:t> o </a:t>
            </a:r>
            <a:r>
              <a:rPr lang="en-US" sz="2800" dirty="0" err="1"/>
              <a:t>perioadă</a:t>
            </a:r>
            <a:r>
              <a:rPr lang="en-US" sz="2800" dirty="0"/>
              <a:t> </a:t>
            </a:r>
            <a:r>
              <a:rPr lang="en-US" sz="2800" dirty="0" err="1"/>
              <a:t>liniștită</a:t>
            </a:r>
            <a:r>
              <a:rPr lang="en-US" sz="2800" dirty="0"/>
              <a:t> </a:t>
            </a:r>
            <a:r>
              <a:rPr lang="en-US" sz="2800" dirty="0" err="1"/>
              <a:t>pentru</a:t>
            </a:r>
            <a:r>
              <a:rPr lang="en-US" sz="2800" dirty="0"/>
              <a:t> </a:t>
            </a:r>
            <a:r>
              <a:rPr lang="en-US" sz="2800" dirty="0" err="1"/>
              <a:t>odihnă</a:t>
            </a:r>
            <a:r>
              <a:rPr lang="en-US" sz="2800" dirty="0"/>
              <a:t>.</a:t>
            </a:r>
          </a:p>
          <a:p>
            <a:r>
              <a:rPr lang="en-US" sz="2800" dirty="0" err="1"/>
              <a:t>În</a:t>
            </a:r>
            <a:r>
              <a:rPr lang="en-US" sz="2800" dirty="0"/>
              <a:t> </a:t>
            </a:r>
            <a:r>
              <a:rPr lang="en-US" sz="2800" dirty="0" err="1"/>
              <a:t>timpul</a:t>
            </a:r>
            <a:r>
              <a:rPr lang="en-US" sz="2800" dirty="0"/>
              <a:t> </a:t>
            </a:r>
            <a:r>
              <a:rPr lang="en-US" sz="2800" dirty="0" err="1"/>
              <a:t>nopții</a:t>
            </a:r>
            <a:r>
              <a:rPr lang="en-US" sz="2800" dirty="0"/>
              <a:t>: </a:t>
            </a:r>
            <a:r>
              <a:rPr lang="en-US" sz="2800" dirty="0" err="1"/>
              <a:t>păstrați</a:t>
            </a:r>
            <a:r>
              <a:rPr lang="en-US" sz="2800" dirty="0"/>
              <a:t> camera </a:t>
            </a:r>
            <a:r>
              <a:rPr lang="en-US" sz="2800" dirty="0" err="1"/>
              <a:t>întunecată</a:t>
            </a:r>
            <a:r>
              <a:rPr lang="en-US" sz="2800" dirty="0"/>
              <a:t> </a:t>
            </a:r>
            <a:r>
              <a:rPr lang="en-US" sz="2800" dirty="0" err="1"/>
              <a:t>și</a:t>
            </a:r>
            <a:r>
              <a:rPr lang="en-US" sz="2800" dirty="0"/>
              <a:t> </a:t>
            </a:r>
            <a:r>
              <a:rPr lang="en-US" sz="2800" dirty="0" err="1"/>
              <a:t>liniștită</a:t>
            </a:r>
            <a:r>
              <a:rPr lang="en-US" sz="2800" dirty="0"/>
              <a:t>, </a:t>
            </a:r>
            <a:r>
              <a:rPr lang="en-US" sz="2800" dirty="0" err="1"/>
              <a:t>arătați</a:t>
            </a:r>
            <a:r>
              <a:rPr lang="en-US" sz="2800" dirty="0"/>
              <a:t> cum </a:t>
            </a:r>
            <a:r>
              <a:rPr lang="en-US" sz="2800" dirty="0" err="1"/>
              <a:t>să</a:t>
            </a:r>
            <a:r>
              <a:rPr lang="en-US" sz="2800" dirty="0"/>
              <a:t> </a:t>
            </a:r>
            <a:r>
              <a:rPr lang="en-US" sz="2800" dirty="0" err="1"/>
              <a:t>utilizați</a:t>
            </a:r>
            <a:r>
              <a:rPr lang="en-US" sz="2800" dirty="0"/>
              <a:t> </a:t>
            </a:r>
            <a:r>
              <a:rPr lang="en-US" sz="2800" dirty="0" err="1"/>
              <a:t>lumina</a:t>
            </a:r>
            <a:r>
              <a:rPr lang="en-US" sz="2800" dirty="0"/>
              <a:t> de </a:t>
            </a:r>
            <a:r>
              <a:rPr lang="en-US" sz="2800" dirty="0" err="1"/>
              <a:t>apel</a:t>
            </a:r>
            <a:r>
              <a:rPr lang="en-US" sz="2800" dirty="0"/>
              <a:t> </a:t>
            </a:r>
            <a:r>
              <a:rPr lang="en-US" sz="2800" dirty="0" err="1"/>
              <a:t>pentru</a:t>
            </a:r>
            <a:r>
              <a:rPr lang="en-US" sz="2800" dirty="0"/>
              <a:t> a </a:t>
            </a:r>
            <a:r>
              <a:rPr lang="en-US" sz="2800" dirty="0" err="1"/>
              <a:t>apela</a:t>
            </a:r>
            <a:r>
              <a:rPr lang="en-US" sz="2800" dirty="0"/>
              <a:t> la </a:t>
            </a:r>
            <a:r>
              <a:rPr lang="en-US" sz="2800" dirty="0" err="1"/>
              <a:t>asistență</a:t>
            </a:r>
            <a:r>
              <a:rPr lang="en-US" sz="2800" dirty="0"/>
              <a:t>.</a:t>
            </a:r>
          </a:p>
          <a:p>
            <a:r>
              <a:rPr lang="en-US" sz="2800" dirty="0" err="1" smtClean="0"/>
              <a:t>Comunicare</a:t>
            </a:r>
            <a:r>
              <a:rPr lang="ro-RO" sz="2800" dirty="0" smtClean="0"/>
              <a:t>a</a:t>
            </a:r>
            <a:r>
              <a:rPr lang="en-US" sz="2800" dirty="0" smtClean="0"/>
              <a:t> </a:t>
            </a:r>
            <a:r>
              <a:rPr lang="ro-RO" sz="2800" dirty="0" smtClean="0"/>
              <a:t>cu</a:t>
            </a:r>
            <a:r>
              <a:rPr lang="en-US" sz="2800" dirty="0" smtClean="0"/>
              <a:t> </a:t>
            </a:r>
            <a:r>
              <a:rPr lang="en-US" sz="2800" dirty="0" err="1" smtClean="0"/>
              <a:t>famili</a:t>
            </a:r>
            <a:r>
              <a:rPr lang="ro-RO" sz="2800" dirty="0" smtClean="0"/>
              <a:t>a sa</a:t>
            </a:r>
            <a:r>
              <a:rPr lang="en-US" sz="2800" dirty="0" smtClean="0"/>
              <a:t> </a:t>
            </a:r>
            <a:r>
              <a:rPr lang="en-US" sz="2800" dirty="0"/>
              <a:t>- </a:t>
            </a:r>
            <a:r>
              <a:rPr lang="en-US" sz="2800" dirty="0" err="1"/>
              <a:t>telefon</a:t>
            </a:r>
            <a:r>
              <a:rPr lang="en-US" sz="2800" dirty="0"/>
              <a:t>, iPad.</a:t>
            </a:r>
            <a:endParaRPr lang="en-US" dirty="0"/>
          </a:p>
        </p:txBody>
      </p:sp>
    </p:spTree>
    <p:extLst>
      <p:ext uri="{BB962C8B-B14F-4D97-AF65-F5344CB8AC3E}">
        <p14:creationId xmlns:p14="http://schemas.microsoft.com/office/powerpoint/2010/main" val="7211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98D80-E653-46D9-862E-3E91409E8B54}"/>
              </a:ext>
            </a:extLst>
          </p:cNvPr>
          <p:cNvSpPr>
            <a:spLocks noGrp="1"/>
          </p:cNvSpPr>
          <p:nvPr>
            <p:ph type="title"/>
          </p:nvPr>
        </p:nvSpPr>
        <p:spPr>
          <a:xfrm>
            <a:off x="332755" y="868039"/>
            <a:ext cx="3894013" cy="4592870"/>
          </a:xfrm>
        </p:spPr>
        <p:txBody>
          <a:bodyPr>
            <a:normAutofit/>
          </a:bodyPr>
          <a:lstStyle/>
          <a:p>
            <a:r>
              <a:rPr lang="ro-RO" sz="3600" b="1" i="0" dirty="0" smtClean="0">
                <a:solidFill>
                  <a:srgbClr val="0070C0"/>
                </a:solidFill>
              </a:rPr>
              <a:t>Evaluare </a:t>
            </a:r>
            <a:r>
              <a:rPr lang="en-US" sz="3600" b="1" i="0" dirty="0" smtClean="0">
                <a:solidFill>
                  <a:srgbClr val="0070C0"/>
                </a:solidFill>
              </a:rPr>
              <a:t>Nursing:</a:t>
            </a:r>
            <a:r>
              <a:rPr lang="en-US" sz="3600" b="1" i="0" dirty="0">
                <a:solidFill>
                  <a:srgbClr val="0070C0"/>
                </a:solidFill>
              </a:rPr>
              <a:t/>
            </a:r>
            <a:br>
              <a:rPr lang="en-US" sz="3600" b="1" i="0" dirty="0">
                <a:solidFill>
                  <a:srgbClr val="0070C0"/>
                </a:solidFill>
              </a:rPr>
            </a:br>
            <a:r>
              <a:rPr lang="en-US" sz="3600" b="1" i="0" dirty="0">
                <a:solidFill>
                  <a:srgbClr val="0070C0"/>
                </a:solidFill>
              </a:rPr>
              <a:t> </a:t>
            </a:r>
            <a:br>
              <a:rPr lang="en-US" sz="3600" b="1" i="0" dirty="0">
                <a:solidFill>
                  <a:srgbClr val="0070C0"/>
                </a:solidFill>
              </a:rPr>
            </a:br>
            <a:r>
              <a:rPr lang="ro-RO" sz="3600" b="1" i="0" dirty="0" smtClean="0">
                <a:solidFill>
                  <a:srgbClr val="0070C0"/>
                </a:solidFill>
              </a:rPr>
              <a:t>S</a:t>
            </a:r>
            <a:r>
              <a:rPr lang="ro-RO" sz="3600" b="1" i="0" dirty="0" smtClean="0">
                <a:solidFill>
                  <a:srgbClr val="0070C0"/>
                </a:solidFill>
              </a:rPr>
              <a:t>istem a</a:t>
            </a:r>
            <a:r>
              <a:rPr lang="en-US" sz="3200" b="1" i="0" dirty="0" err="1" smtClean="0">
                <a:solidFill>
                  <a:srgbClr val="0070C0"/>
                </a:solidFill>
              </a:rPr>
              <a:t>bdom</a:t>
            </a:r>
            <a:r>
              <a:rPr lang="ro-RO" sz="3200" b="1" i="0" dirty="0" smtClean="0">
                <a:solidFill>
                  <a:srgbClr val="0070C0"/>
                </a:solidFill>
              </a:rPr>
              <a:t>inal</a:t>
            </a:r>
            <a:r>
              <a:rPr lang="en-US" sz="3200" b="1" i="0" dirty="0" smtClean="0">
                <a:solidFill>
                  <a:srgbClr val="0070C0"/>
                </a:solidFill>
              </a:rPr>
              <a:t> </a:t>
            </a:r>
            <a:r>
              <a:rPr lang="en-US" sz="3200" b="1" i="0" dirty="0">
                <a:solidFill>
                  <a:srgbClr val="0070C0"/>
                </a:solidFill>
              </a:rPr>
              <a:t>- </a:t>
            </a:r>
            <a:r>
              <a:rPr lang="ro-RO" sz="3200" b="1" i="0" dirty="0" smtClean="0">
                <a:solidFill>
                  <a:srgbClr val="0070C0"/>
                </a:solidFill>
              </a:rPr>
              <a:t>g</a:t>
            </a:r>
            <a:r>
              <a:rPr lang="en-US" sz="3200" b="1" i="0" dirty="0" err="1" smtClean="0">
                <a:solidFill>
                  <a:srgbClr val="0070C0"/>
                </a:solidFill>
              </a:rPr>
              <a:t>astrointestinal</a:t>
            </a:r>
            <a:r>
              <a:rPr lang="en-US" sz="3200" b="1" i="0" dirty="0" smtClean="0">
                <a:solidFill>
                  <a:srgbClr val="0070C0"/>
                </a:solidFill>
              </a:rPr>
              <a:t> </a:t>
            </a:r>
            <a:r>
              <a:rPr lang="ro-RO" sz="3200" b="1" i="0" dirty="0" smtClean="0">
                <a:solidFill>
                  <a:srgbClr val="0070C0"/>
                </a:solidFill>
              </a:rPr>
              <a:t>și u</a:t>
            </a:r>
            <a:r>
              <a:rPr lang="en-US" sz="3200" b="1" i="0" dirty="0" err="1" smtClean="0">
                <a:solidFill>
                  <a:srgbClr val="0070C0"/>
                </a:solidFill>
              </a:rPr>
              <a:t>rinar</a:t>
            </a:r>
            <a:endParaRPr lang="en-US" sz="3600" dirty="0"/>
          </a:p>
        </p:txBody>
      </p:sp>
      <p:sp>
        <p:nvSpPr>
          <p:cNvPr id="3" name="Content Placeholder 2">
            <a:extLst>
              <a:ext uri="{FF2B5EF4-FFF2-40B4-BE49-F238E27FC236}">
                <a16:creationId xmlns:a16="http://schemas.microsoft.com/office/drawing/2014/main" xmlns="" id="{F67F818E-4FFB-4AEA-BFC7-E6565F2B699D}"/>
              </a:ext>
            </a:extLst>
          </p:cNvPr>
          <p:cNvSpPr>
            <a:spLocks noGrp="1"/>
          </p:cNvSpPr>
          <p:nvPr>
            <p:ph idx="1"/>
          </p:nvPr>
        </p:nvSpPr>
        <p:spPr>
          <a:xfrm>
            <a:off x="4558005" y="569066"/>
            <a:ext cx="6917714" cy="5655156"/>
          </a:xfrm>
        </p:spPr>
        <p:txBody>
          <a:bodyPr vert="horz" lIns="91440" tIns="45720" rIns="91440" bIns="45720" rtlCol="0" anchor="t">
            <a:normAutofit/>
          </a:bodyPr>
          <a:lstStyle/>
          <a:p>
            <a:pPr marL="0" indent="0">
              <a:buNone/>
            </a:pPr>
            <a:r>
              <a:rPr lang="ro-RO" sz="2400" b="1" dirty="0" smtClean="0">
                <a:solidFill>
                  <a:srgbClr val="0070C0"/>
                </a:solidFill>
              </a:rPr>
              <a:t>EVALUARE</a:t>
            </a:r>
            <a:r>
              <a:rPr lang="en-US" sz="2400" b="1" dirty="0" smtClean="0">
                <a:solidFill>
                  <a:srgbClr val="0070C0"/>
                </a:solidFill>
              </a:rPr>
              <a:t>:</a:t>
            </a:r>
            <a:endParaRPr lang="en-US" sz="2400" b="1" dirty="0">
              <a:solidFill>
                <a:srgbClr val="0070C0"/>
              </a:solidFill>
            </a:endParaRPr>
          </a:p>
          <a:p>
            <a:pPr marL="283210" indent="-283210"/>
            <a:r>
              <a:rPr lang="ro-RO" sz="2400" dirty="0" smtClean="0"/>
              <a:t>Abdomen</a:t>
            </a:r>
            <a:r>
              <a:rPr lang="en-US" sz="2400" dirty="0" smtClean="0"/>
              <a:t> rotund, </a:t>
            </a:r>
            <a:r>
              <a:rPr lang="en-US" sz="2400" dirty="0" err="1" smtClean="0"/>
              <a:t>mo</a:t>
            </a:r>
            <a:r>
              <a:rPr lang="ro-RO" sz="2400" dirty="0" smtClean="0"/>
              <a:t>ale</a:t>
            </a:r>
            <a:r>
              <a:rPr lang="en-US" sz="2400" dirty="0" smtClean="0"/>
              <a:t>, </a:t>
            </a:r>
            <a:r>
              <a:rPr lang="ro-RO" sz="2400" dirty="0" smtClean="0"/>
              <a:t>activitate </a:t>
            </a:r>
            <a:r>
              <a:rPr lang="en-US" sz="2400" dirty="0" smtClean="0"/>
              <a:t>intestinal</a:t>
            </a:r>
            <a:r>
              <a:rPr lang="ro-RO" sz="2400" dirty="0" smtClean="0"/>
              <a:t>ă</a:t>
            </a:r>
            <a:r>
              <a:rPr lang="en-US" sz="2400" dirty="0" smtClean="0"/>
              <a:t>.</a:t>
            </a:r>
            <a:endParaRPr lang="en-US" sz="2400" dirty="0"/>
          </a:p>
          <a:p>
            <a:pPr marL="283210" indent="-283210"/>
            <a:r>
              <a:rPr lang="en-US" sz="2400" dirty="0" err="1"/>
              <a:t>Greață</a:t>
            </a:r>
            <a:r>
              <a:rPr lang="en-US" sz="2400" dirty="0"/>
              <a:t> </a:t>
            </a:r>
            <a:r>
              <a:rPr lang="en-US" sz="2400" dirty="0" err="1"/>
              <a:t>ușoară</a:t>
            </a:r>
            <a:r>
              <a:rPr lang="en-US" sz="2400" dirty="0"/>
              <a:t> </a:t>
            </a:r>
            <a:r>
              <a:rPr lang="en-US" sz="2400" dirty="0" err="1"/>
              <a:t>și</a:t>
            </a:r>
            <a:r>
              <a:rPr lang="en-US" sz="2400" dirty="0"/>
              <a:t> </a:t>
            </a:r>
            <a:r>
              <a:rPr lang="en-US" sz="2400" dirty="0" err="1"/>
              <a:t>cantitate</a:t>
            </a:r>
            <a:r>
              <a:rPr lang="en-US" sz="2400" dirty="0"/>
              <a:t> </a:t>
            </a:r>
            <a:r>
              <a:rPr lang="en-US" sz="2400" dirty="0" err="1"/>
              <a:t>mică</a:t>
            </a:r>
            <a:r>
              <a:rPr lang="en-US" sz="2400" dirty="0"/>
              <a:t> de </a:t>
            </a:r>
            <a:r>
              <a:rPr lang="en-US" sz="2400" dirty="0" err="1" smtClean="0"/>
              <a:t>diaree</a:t>
            </a:r>
            <a:r>
              <a:rPr lang="en-US" sz="2400" dirty="0" smtClean="0"/>
              <a:t>.</a:t>
            </a:r>
            <a:endParaRPr lang="en-US" sz="2400" dirty="0"/>
          </a:p>
          <a:p>
            <a:pPr marL="283210" indent="-283210"/>
            <a:r>
              <a:rPr lang="ro-RO" sz="2400" dirty="0" smtClean="0"/>
              <a:t>U</a:t>
            </a:r>
            <a:r>
              <a:rPr lang="en-US" sz="2400" dirty="0" err="1" smtClean="0"/>
              <a:t>rin</a:t>
            </a:r>
            <a:r>
              <a:rPr lang="ro-RO" sz="2400" dirty="0" smtClean="0"/>
              <a:t>ă</a:t>
            </a:r>
            <a:r>
              <a:rPr lang="en-US" sz="2400" dirty="0" smtClean="0"/>
              <a:t> </a:t>
            </a:r>
            <a:r>
              <a:rPr lang="en-US" sz="2400" dirty="0" err="1"/>
              <a:t>galben</a:t>
            </a:r>
            <a:r>
              <a:rPr lang="en-US" sz="2400" dirty="0"/>
              <a:t> </a:t>
            </a:r>
            <a:r>
              <a:rPr lang="en-US" sz="2400" dirty="0" err="1"/>
              <a:t>închis</a:t>
            </a:r>
            <a:r>
              <a:rPr lang="en-US" sz="2400" dirty="0"/>
              <a:t> </a:t>
            </a:r>
            <a:r>
              <a:rPr lang="en-US" sz="2400" dirty="0" err="1"/>
              <a:t>folosind</a:t>
            </a:r>
            <a:r>
              <a:rPr lang="en-US" sz="2400" dirty="0"/>
              <a:t> </a:t>
            </a:r>
            <a:r>
              <a:rPr lang="en-US" sz="2400" dirty="0" err="1"/>
              <a:t>comoda</a:t>
            </a:r>
            <a:r>
              <a:rPr lang="en-US" sz="2400" dirty="0"/>
              <a:t> de la </a:t>
            </a:r>
            <a:r>
              <a:rPr lang="en-US" sz="2400" dirty="0" err="1"/>
              <a:t>noptieră</a:t>
            </a:r>
            <a:r>
              <a:rPr lang="en-US" sz="2400" dirty="0" smtClean="0"/>
              <a:t>.</a:t>
            </a:r>
            <a:endParaRPr lang="ro-RO" sz="2400" dirty="0" smtClean="0"/>
          </a:p>
          <a:p>
            <a:pPr marL="0" indent="0">
              <a:buNone/>
            </a:pPr>
            <a:r>
              <a:rPr lang="en-US" sz="2400" b="1" dirty="0" smtClean="0">
                <a:solidFill>
                  <a:srgbClr val="0070C0"/>
                </a:solidFill>
              </a:rPr>
              <a:t>INTERVEN</a:t>
            </a:r>
            <a:r>
              <a:rPr lang="ro-RO" sz="2400" b="1" dirty="0" smtClean="0">
                <a:solidFill>
                  <a:srgbClr val="0070C0"/>
                </a:solidFill>
              </a:rPr>
              <a:t>ȚII</a:t>
            </a:r>
            <a:r>
              <a:rPr lang="en-US" sz="2400" b="1" dirty="0" smtClean="0">
                <a:solidFill>
                  <a:srgbClr val="0070C0"/>
                </a:solidFill>
              </a:rPr>
              <a:t>:</a:t>
            </a:r>
            <a:endParaRPr lang="en-US" sz="2400" b="1" dirty="0">
              <a:solidFill>
                <a:srgbClr val="0070C0"/>
              </a:solidFill>
            </a:endParaRPr>
          </a:p>
          <a:p>
            <a:pPr marL="283210" indent="-283210"/>
            <a:r>
              <a:rPr lang="en-US" sz="2400" dirty="0" err="1" smtClean="0"/>
              <a:t>Ajuta</a:t>
            </a:r>
            <a:r>
              <a:rPr lang="ro-RO" sz="2400" dirty="0" smtClean="0"/>
              <a:t>rea</a:t>
            </a:r>
            <a:r>
              <a:rPr lang="en-US" sz="2400" dirty="0" smtClean="0"/>
              <a:t> </a:t>
            </a:r>
            <a:r>
              <a:rPr lang="en-US" sz="2400" dirty="0" err="1" smtClean="0"/>
              <a:t>pacientul</a:t>
            </a:r>
            <a:r>
              <a:rPr lang="ro-RO" sz="2400" dirty="0" smtClean="0"/>
              <a:t>ui</a:t>
            </a:r>
            <a:r>
              <a:rPr lang="en-US" sz="2400" dirty="0" smtClean="0"/>
              <a:t> </a:t>
            </a:r>
            <a:r>
              <a:rPr lang="en-US" sz="2400" dirty="0" err="1"/>
              <a:t>să</a:t>
            </a:r>
            <a:r>
              <a:rPr lang="en-US" sz="2400" dirty="0"/>
              <a:t> </a:t>
            </a:r>
            <a:r>
              <a:rPr lang="en-US" sz="2400" dirty="0" err="1"/>
              <a:t>folosească</a:t>
            </a:r>
            <a:r>
              <a:rPr lang="en-US" sz="2400" dirty="0"/>
              <a:t> </a:t>
            </a:r>
            <a:r>
              <a:rPr lang="en-US" sz="2400" dirty="0" err="1"/>
              <a:t>toaleta</a:t>
            </a:r>
            <a:r>
              <a:rPr lang="en-US" sz="2400" dirty="0"/>
              <a:t> la </a:t>
            </a:r>
            <a:r>
              <a:rPr lang="en-US" sz="2400" dirty="0" err="1"/>
              <a:t>fiecare</a:t>
            </a:r>
            <a:r>
              <a:rPr lang="en-US" sz="2400" dirty="0"/>
              <a:t> 2 ore.</a:t>
            </a:r>
          </a:p>
          <a:p>
            <a:pPr marL="283210" indent="-283210"/>
            <a:r>
              <a:rPr lang="en-US" sz="2400" dirty="0" err="1" smtClean="0"/>
              <a:t>Monitoriza</a:t>
            </a:r>
            <a:r>
              <a:rPr lang="ro-RO" sz="2400" dirty="0" smtClean="0"/>
              <a:t>rea</a:t>
            </a:r>
            <a:r>
              <a:rPr lang="en-US" sz="2400" dirty="0" smtClean="0"/>
              <a:t> </a:t>
            </a:r>
            <a:r>
              <a:rPr lang="en-US" sz="2400" dirty="0" err="1" smtClean="0"/>
              <a:t>diaree</a:t>
            </a:r>
            <a:r>
              <a:rPr lang="ro-RO" sz="2400" dirty="0" smtClean="0"/>
              <a:t>i</a:t>
            </a:r>
            <a:r>
              <a:rPr lang="en-US" sz="2400" dirty="0" smtClean="0"/>
              <a:t>.</a:t>
            </a:r>
            <a:endParaRPr lang="en-US" sz="2400" dirty="0"/>
          </a:p>
          <a:p>
            <a:pPr marL="283210" indent="-283210"/>
            <a:r>
              <a:rPr lang="en-US" sz="2400" dirty="0" err="1" smtClean="0"/>
              <a:t>Monitoriza</a:t>
            </a:r>
            <a:r>
              <a:rPr lang="ro-RO" sz="2400" dirty="0" smtClean="0"/>
              <a:t>rea</a:t>
            </a:r>
            <a:r>
              <a:rPr lang="en-US" sz="2400" dirty="0" smtClean="0"/>
              <a:t> </a:t>
            </a:r>
            <a:r>
              <a:rPr lang="en-US" sz="2400" dirty="0" err="1" smtClean="0"/>
              <a:t>semnel</a:t>
            </a:r>
            <a:r>
              <a:rPr lang="ro-RO" sz="2400" dirty="0" smtClean="0"/>
              <a:t>or</a:t>
            </a:r>
            <a:r>
              <a:rPr lang="en-US" sz="2400" dirty="0" smtClean="0"/>
              <a:t> </a:t>
            </a:r>
            <a:r>
              <a:rPr lang="en-US" sz="2400" dirty="0"/>
              <a:t>de </a:t>
            </a:r>
            <a:r>
              <a:rPr lang="en-US" sz="2400" dirty="0" err="1"/>
              <a:t>deshidratare</a:t>
            </a:r>
            <a:r>
              <a:rPr lang="en-US" sz="2400" dirty="0"/>
              <a:t>.</a:t>
            </a:r>
          </a:p>
          <a:p>
            <a:pPr marL="283210" indent="-283210"/>
            <a:r>
              <a:rPr lang="en-US" sz="2400" dirty="0" err="1"/>
              <a:t>Utilizarea</a:t>
            </a:r>
            <a:r>
              <a:rPr lang="en-US" sz="2400" dirty="0"/>
              <a:t> </a:t>
            </a:r>
            <a:r>
              <a:rPr lang="en-US" sz="2400" dirty="0" smtClean="0"/>
              <a:t>diuretic</a:t>
            </a:r>
            <a:r>
              <a:rPr lang="ro-RO" sz="2400" dirty="0" smtClean="0"/>
              <a:t>elor</a:t>
            </a:r>
            <a:endParaRPr lang="en-US" dirty="0"/>
          </a:p>
          <a:p>
            <a:pPr marL="283210" indent="-283210"/>
            <a:endParaRPr lang="en-US" dirty="0"/>
          </a:p>
          <a:p>
            <a:pPr marL="283210" indent="-283210"/>
            <a:endParaRPr lang="en-US" dirty="0"/>
          </a:p>
        </p:txBody>
      </p:sp>
    </p:spTree>
    <p:extLst>
      <p:ext uri="{BB962C8B-B14F-4D97-AF65-F5344CB8AC3E}">
        <p14:creationId xmlns:p14="http://schemas.microsoft.com/office/powerpoint/2010/main" val="320752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98D80-E653-46D9-862E-3E91409E8B54}"/>
              </a:ext>
            </a:extLst>
          </p:cNvPr>
          <p:cNvSpPr>
            <a:spLocks noGrp="1"/>
          </p:cNvSpPr>
          <p:nvPr>
            <p:ph type="title"/>
          </p:nvPr>
        </p:nvSpPr>
        <p:spPr>
          <a:xfrm>
            <a:off x="440056" y="1171574"/>
            <a:ext cx="3399491" cy="4349983"/>
          </a:xfrm>
        </p:spPr>
        <p:txBody>
          <a:bodyPr>
            <a:normAutofit/>
          </a:bodyPr>
          <a:lstStyle/>
          <a:p>
            <a:r>
              <a:rPr lang="ro-RO" sz="3600" b="1" i="0" dirty="0" smtClean="0">
                <a:solidFill>
                  <a:srgbClr val="0070C0"/>
                </a:solidFill>
              </a:rPr>
              <a:t>Evaluare </a:t>
            </a:r>
            <a:r>
              <a:rPr lang="en-US" sz="3600" b="1" i="0" dirty="0" smtClean="0">
                <a:solidFill>
                  <a:srgbClr val="0070C0"/>
                </a:solidFill>
              </a:rPr>
              <a:t>Nursing:</a:t>
            </a:r>
            <a:r>
              <a:rPr lang="en-US" sz="3600" b="1" i="0" dirty="0">
                <a:solidFill>
                  <a:srgbClr val="0070C0"/>
                </a:solidFill>
              </a:rPr>
              <a:t/>
            </a:r>
            <a:br>
              <a:rPr lang="en-US" sz="3600" b="1" i="0" dirty="0">
                <a:solidFill>
                  <a:srgbClr val="0070C0"/>
                </a:solidFill>
              </a:rPr>
            </a:br>
            <a:r>
              <a:rPr lang="en-US" sz="1800" b="1" i="0" dirty="0">
                <a:solidFill>
                  <a:srgbClr val="0070C0"/>
                </a:solidFill>
              </a:rPr>
              <a:t> </a:t>
            </a:r>
            <a:br>
              <a:rPr lang="en-US" sz="1800" b="1" i="0" dirty="0">
                <a:solidFill>
                  <a:srgbClr val="0070C0"/>
                </a:solidFill>
              </a:rPr>
            </a:br>
            <a:r>
              <a:rPr lang="en-US" sz="3200" b="1" i="0" dirty="0" smtClean="0">
                <a:solidFill>
                  <a:srgbClr val="0070C0"/>
                </a:solidFill>
              </a:rPr>
              <a:t>Nutri</a:t>
            </a:r>
            <a:r>
              <a:rPr lang="ro-RO" sz="3200" b="1" i="0" dirty="0" smtClean="0">
                <a:solidFill>
                  <a:srgbClr val="0070C0"/>
                </a:solidFill>
              </a:rPr>
              <a:t>ție și</a:t>
            </a:r>
            <a:r>
              <a:rPr lang="en-US" sz="3200" b="1" i="0" dirty="0" smtClean="0">
                <a:solidFill>
                  <a:srgbClr val="0070C0"/>
                </a:solidFill>
              </a:rPr>
              <a:t> De</a:t>
            </a:r>
            <a:r>
              <a:rPr lang="ro-RO" sz="3200" b="1" i="0" dirty="0" smtClean="0">
                <a:solidFill>
                  <a:srgbClr val="0070C0"/>
                </a:solidFill>
              </a:rPr>
              <a:t>s</a:t>
            </a:r>
            <a:r>
              <a:rPr lang="en-US" sz="3200" b="1" i="0" dirty="0" smtClean="0">
                <a:solidFill>
                  <a:srgbClr val="0070C0"/>
                </a:solidFill>
              </a:rPr>
              <a:t>h</a:t>
            </a:r>
            <a:r>
              <a:rPr lang="ro-RO" sz="3200" b="1" i="0" dirty="0" smtClean="0">
                <a:solidFill>
                  <a:srgbClr val="0070C0"/>
                </a:solidFill>
              </a:rPr>
              <a:t>i</a:t>
            </a:r>
            <a:r>
              <a:rPr lang="en-US" sz="3200" b="1" i="0" dirty="0" smtClean="0">
                <a:solidFill>
                  <a:srgbClr val="0070C0"/>
                </a:solidFill>
              </a:rPr>
              <a:t>drat</a:t>
            </a:r>
            <a:r>
              <a:rPr lang="ro-RO" sz="3200" b="1" i="0" dirty="0" smtClean="0">
                <a:solidFill>
                  <a:srgbClr val="0070C0"/>
                </a:solidFill>
              </a:rPr>
              <a:t>are</a:t>
            </a:r>
            <a:endParaRPr lang="en-US" sz="3600" dirty="0"/>
          </a:p>
        </p:txBody>
      </p:sp>
      <p:sp>
        <p:nvSpPr>
          <p:cNvPr id="3" name="Content Placeholder 2">
            <a:extLst>
              <a:ext uri="{FF2B5EF4-FFF2-40B4-BE49-F238E27FC236}">
                <a16:creationId xmlns:a16="http://schemas.microsoft.com/office/drawing/2014/main" xmlns="" id="{F67F818E-4FFB-4AEA-BFC7-E6565F2B699D}"/>
              </a:ext>
            </a:extLst>
          </p:cNvPr>
          <p:cNvSpPr>
            <a:spLocks noGrp="1"/>
          </p:cNvSpPr>
          <p:nvPr>
            <p:ph idx="1"/>
          </p:nvPr>
        </p:nvSpPr>
        <p:spPr>
          <a:xfrm>
            <a:off x="4250094" y="457200"/>
            <a:ext cx="7427167" cy="5873620"/>
          </a:xfrm>
        </p:spPr>
        <p:txBody>
          <a:bodyPr>
            <a:normAutofit fontScale="85000" lnSpcReduction="10000"/>
          </a:bodyPr>
          <a:lstStyle/>
          <a:p>
            <a:pPr marL="0" indent="0">
              <a:buNone/>
            </a:pPr>
            <a:r>
              <a:rPr lang="ro-RO" sz="2400" b="1" dirty="0" smtClean="0">
                <a:solidFill>
                  <a:srgbClr val="0070C0"/>
                </a:solidFill>
              </a:rPr>
              <a:t>EVALUARE</a:t>
            </a:r>
            <a:r>
              <a:rPr lang="en-US" sz="2400" b="1" dirty="0" smtClean="0">
                <a:solidFill>
                  <a:srgbClr val="0070C0"/>
                </a:solidFill>
              </a:rPr>
              <a:t>:</a:t>
            </a:r>
            <a:endParaRPr lang="en-US" sz="2400" b="1" dirty="0">
              <a:solidFill>
                <a:srgbClr val="0070C0"/>
              </a:solidFill>
            </a:endParaRPr>
          </a:p>
          <a:p>
            <a:r>
              <a:rPr lang="en-US" sz="2400" dirty="0" err="1"/>
              <a:t>Pacientul</a:t>
            </a:r>
            <a:r>
              <a:rPr lang="en-US" sz="2400" dirty="0"/>
              <a:t> </a:t>
            </a:r>
            <a:r>
              <a:rPr lang="en-US" sz="2400" dirty="0" err="1"/>
              <a:t>este</a:t>
            </a:r>
            <a:r>
              <a:rPr lang="en-US" sz="2400" dirty="0"/>
              <a:t> </a:t>
            </a:r>
            <a:r>
              <a:rPr lang="en-US" sz="2400" dirty="0" err="1"/>
              <a:t>amețit</a:t>
            </a:r>
            <a:r>
              <a:rPr lang="en-US" sz="2400" dirty="0"/>
              <a:t>, </a:t>
            </a:r>
            <a:r>
              <a:rPr lang="en-US" sz="2400" dirty="0" err="1"/>
              <a:t>obosit</a:t>
            </a:r>
            <a:r>
              <a:rPr lang="en-US" sz="2400" dirty="0"/>
              <a:t>, slab, </a:t>
            </a:r>
            <a:r>
              <a:rPr lang="ro-RO" sz="2400" dirty="0" smtClean="0"/>
              <a:t>are </a:t>
            </a:r>
            <a:r>
              <a:rPr lang="en-US" sz="2400" dirty="0" err="1" smtClean="0"/>
              <a:t>cefalee</a:t>
            </a:r>
            <a:r>
              <a:rPr lang="en-US" sz="2400" dirty="0"/>
              <a:t>, </a:t>
            </a:r>
            <a:r>
              <a:rPr lang="ro-RO" sz="2400" dirty="0" smtClean="0"/>
              <a:t>este </a:t>
            </a:r>
            <a:r>
              <a:rPr lang="en-US" sz="2400" dirty="0" err="1" smtClean="0"/>
              <a:t>iritabil</a:t>
            </a:r>
            <a:r>
              <a:rPr lang="en-US" sz="2400" dirty="0"/>
              <a:t>.</a:t>
            </a:r>
          </a:p>
          <a:p>
            <a:r>
              <a:rPr lang="en-US" sz="2400" dirty="0" err="1"/>
              <a:t>Testele</a:t>
            </a:r>
            <a:r>
              <a:rPr lang="en-US" sz="2400" dirty="0"/>
              <a:t> de </a:t>
            </a:r>
            <a:r>
              <a:rPr lang="en-US" sz="2400" dirty="0" err="1"/>
              <a:t>laborator</a:t>
            </a:r>
            <a:r>
              <a:rPr lang="en-US" sz="2400" dirty="0"/>
              <a:t> </a:t>
            </a:r>
            <a:r>
              <a:rPr lang="en-US" sz="2400" dirty="0" err="1"/>
              <a:t>arată</a:t>
            </a:r>
            <a:r>
              <a:rPr lang="en-US" sz="2400" dirty="0"/>
              <a:t> </a:t>
            </a:r>
            <a:r>
              <a:rPr lang="en-US" sz="2400" dirty="0" err="1"/>
              <a:t>dezechilibru</a:t>
            </a:r>
            <a:r>
              <a:rPr lang="en-US" sz="2400" dirty="0"/>
              <a:t> </a:t>
            </a:r>
            <a:r>
              <a:rPr lang="en-US" sz="2400" dirty="0" err="1"/>
              <a:t>electrolitic</a:t>
            </a:r>
            <a:r>
              <a:rPr lang="en-US" sz="2400" dirty="0"/>
              <a:t> (</a:t>
            </a:r>
            <a:r>
              <a:rPr lang="en-US" sz="2400" dirty="0" err="1"/>
              <a:t>scăzut</a:t>
            </a:r>
            <a:r>
              <a:rPr lang="en-US" sz="2400" dirty="0"/>
              <a:t> de </a:t>
            </a:r>
            <a:r>
              <a:rPr lang="en-US" sz="2400" dirty="0" err="1"/>
              <a:t>potasiu</a:t>
            </a:r>
            <a:r>
              <a:rPr lang="en-US" sz="2400" dirty="0"/>
              <a:t> </a:t>
            </a:r>
            <a:r>
              <a:rPr lang="en-US" sz="2400" dirty="0" err="1"/>
              <a:t>și</a:t>
            </a:r>
            <a:r>
              <a:rPr lang="en-US" sz="2400" dirty="0"/>
              <a:t> </a:t>
            </a:r>
            <a:r>
              <a:rPr lang="en-US" sz="2400" dirty="0" err="1"/>
              <a:t>sodiu</a:t>
            </a:r>
            <a:r>
              <a:rPr lang="en-US" sz="2400" dirty="0"/>
              <a:t>); </a:t>
            </a:r>
            <a:r>
              <a:rPr lang="en-US" sz="2400" dirty="0" err="1"/>
              <a:t>piele</a:t>
            </a:r>
            <a:r>
              <a:rPr lang="en-US" sz="2400" dirty="0"/>
              <a:t> </a:t>
            </a:r>
            <a:r>
              <a:rPr lang="en-US" sz="2400" dirty="0" err="1"/>
              <a:t>și</a:t>
            </a:r>
            <a:r>
              <a:rPr lang="en-US" sz="2400" dirty="0"/>
              <a:t> </a:t>
            </a:r>
            <a:r>
              <a:rPr lang="en-US" sz="2400" dirty="0" err="1"/>
              <a:t>gură</a:t>
            </a:r>
            <a:r>
              <a:rPr lang="en-US" sz="2400" dirty="0"/>
              <a:t> </a:t>
            </a:r>
            <a:r>
              <a:rPr lang="en-US" sz="2400" dirty="0" err="1"/>
              <a:t>uscate</a:t>
            </a:r>
            <a:r>
              <a:rPr lang="en-US" sz="2400" dirty="0"/>
              <a:t>, </a:t>
            </a:r>
            <a:r>
              <a:rPr lang="en-US" sz="2400" dirty="0" err="1"/>
              <a:t>urină</a:t>
            </a:r>
            <a:r>
              <a:rPr lang="en-US" sz="2400" dirty="0"/>
              <a:t> de </a:t>
            </a:r>
            <a:r>
              <a:rPr lang="en-US" sz="2400" dirty="0" err="1"/>
              <a:t>culoare</a:t>
            </a:r>
            <a:r>
              <a:rPr lang="en-US" sz="2400" dirty="0"/>
              <a:t> </a:t>
            </a:r>
            <a:r>
              <a:rPr lang="en-US" sz="2400" dirty="0" err="1"/>
              <a:t>închisă</a:t>
            </a:r>
            <a:r>
              <a:rPr lang="en-US" sz="2400" dirty="0"/>
              <a:t>.</a:t>
            </a:r>
          </a:p>
          <a:p>
            <a:r>
              <a:rPr lang="en-US" sz="2400" dirty="0" err="1"/>
              <a:t>Vor</a:t>
            </a:r>
            <a:r>
              <a:rPr lang="en-US" sz="2400" dirty="0"/>
              <a:t> </a:t>
            </a:r>
            <a:r>
              <a:rPr lang="en-US" sz="2400" dirty="0" err="1"/>
              <a:t>bea</a:t>
            </a:r>
            <a:r>
              <a:rPr lang="en-US" sz="2400" dirty="0"/>
              <a:t> </a:t>
            </a:r>
            <a:r>
              <a:rPr lang="en-US" sz="2400" dirty="0" err="1"/>
              <a:t>câteva</a:t>
            </a:r>
            <a:r>
              <a:rPr lang="en-US" sz="2400" dirty="0"/>
              <a:t> </a:t>
            </a:r>
            <a:r>
              <a:rPr lang="en-US" sz="2400" dirty="0" err="1"/>
              <a:t>lichide</a:t>
            </a:r>
            <a:r>
              <a:rPr lang="en-US" sz="2400" dirty="0" smtClean="0"/>
              <a:t>.</a:t>
            </a:r>
            <a:endParaRPr lang="ro-RO" sz="2400" dirty="0" smtClean="0"/>
          </a:p>
          <a:p>
            <a:pPr marL="0" indent="0">
              <a:buNone/>
            </a:pPr>
            <a:r>
              <a:rPr lang="en-US" sz="2400" b="1" dirty="0" smtClean="0">
                <a:solidFill>
                  <a:srgbClr val="0070C0"/>
                </a:solidFill>
              </a:rPr>
              <a:t>INTERVEN</a:t>
            </a:r>
            <a:r>
              <a:rPr lang="ro-RO" sz="2400" b="1" dirty="0" smtClean="0">
                <a:solidFill>
                  <a:srgbClr val="0070C0"/>
                </a:solidFill>
              </a:rPr>
              <a:t>ȚII</a:t>
            </a:r>
            <a:r>
              <a:rPr lang="en-US" sz="2400" b="1" dirty="0" smtClean="0">
                <a:solidFill>
                  <a:srgbClr val="0070C0"/>
                </a:solidFill>
              </a:rPr>
              <a:t>:</a:t>
            </a:r>
            <a:endParaRPr lang="en-US" sz="2400" b="1" dirty="0">
              <a:solidFill>
                <a:srgbClr val="0070C0"/>
              </a:solidFill>
            </a:endParaRPr>
          </a:p>
          <a:p>
            <a:r>
              <a:rPr lang="en-US" sz="2400" dirty="0" err="1" smtClean="0"/>
              <a:t>Încuraja</a:t>
            </a:r>
            <a:r>
              <a:rPr lang="ro-RO" sz="2400" dirty="0" smtClean="0"/>
              <a:t>rea</a:t>
            </a:r>
            <a:r>
              <a:rPr lang="en-US" sz="2400" dirty="0" smtClean="0"/>
              <a:t> </a:t>
            </a:r>
            <a:r>
              <a:rPr lang="en-US" sz="2400" dirty="0" err="1" smtClean="0"/>
              <a:t>cantități</a:t>
            </a:r>
            <a:r>
              <a:rPr lang="ro-RO" sz="2400" dirty="0" smtClean="0"/>
              <a:t>lor</a:t>
            </a:r>
            <a:r>
              <a:rPr lang="en-US" sz="2400" dirty="0" smtClean="0"/>
              <a:t> </a:t>
            </a:r>
            <a:r>
              <a:rPr lang="en-US" sz="2400" dirty="0" err="1"/>
              <a:t>mici</a:t>
            </a:r>
            <a:r>
              <a:rPr lang="en-US" sz="2400" dirty="0"/>
              <a:t> de </a:t>
            </a:r>
            <a:r>
              <a:rPr lang="en-US" sz="2400" dirty="0" err="1"/>
              <a:t>lichide</a:t>
            </a:r>
            <a:r>
              <a:rPr lang="en-US" sz="2400" dirty="0"/>
              <a:t> </a:t>
            </a:r>
            <a:r>
              <a:rPr lang="en-US" sz="2400" dirty="0" err="1"/>
              <a:t>pe</a:t>
            </a:r>
            <a:r>
              <a:rPr lang="en-US" sz="2400" dirty="0"/>
              <a:t> </a:t>
            </a:r>
            <a:r>
              <a:rPr lang="en-US" sz="2400" dirty="0" err="1"/>
              <a:t>oră</a:t>
            </a:r>
            <a:r>
              <a:rPr lang="en-US" sz="2400" dirty="0"/>
              <a:t>.</a:t>
            </a:r>
          </a:p>
          <a:p>
            <a:r>
              <a:rPr lang="en-US" sz="2400" dirty="0" err="1"/>
              <a:t>Soluții</a:t>
            </a:r>
            <a:r>
              <a:rPr lang="en-US" sz="2400" dirty="0"/>
              <a:t> de </a:t>
            </a:r>
            <a:r>
              <a:rPr lang="en-US" sz="2400" dirty="0" err="1"/>
              <a:t>rehidratare</a:t>
            </a:r>
            <a:r>
              <a:rPr lang="en-US" sz="2400" dirty="0"/>
              <a:t> cu </a:t>
            </a:r>
            <a:r>
              <a:rPr lang="en-US" sz="2400" dirty="0" err="1"/>
              <a:t>electroliți</a:t>
            </a:r>
            <a:r>
              <a:rPr lang="en-US" sz="2400" dirty="0"/>
              <a:t>; </a:t>
            </a:r>
            <a:r>
              <a:rPr lang="ro-RO" sz="2400" dirty="0" smtClean="0"/>
              <a:t>să </a:t>
            </a:r>
            <a:r>
              <a:rPr lang="en-US" sz="2400" dirty="0" err="1" smtClean="0"/>
              <a:t>evit</a:t>
            </a:r>
            <a:r>
              <a:rPr lang="ro-RO" sz="2400" dirty="0" smtClean="0"/>
              <a:t>e</a:t>
            </a:r>
            <a:r>
              <a:rPr lang="en-US" sz="2400" dirty="0" smtClean="0"/>
              <a:t> </a:t>
            </a:r>
            <a:r>
              <a:rPr lang="en-US" sz="2400" dirty="0" err="1"/>
              <a:t>băuturile</a:t>
            </a:r>
            <a:r>
              <a:rPr lang="en-US" sz="2400" dirty="0"/>
              <a:t> </a:t>
            </a:r>
            <a:r>
              <a:rPr lang="en-US" sz="2400" dirty="0" err="1"/>
              <a:t>răcoritoare</a:t>
            </a:r>
            <a:r>
              <a:rPr lang="en-US" sz="2400" dirty="0"/>
              <a:t> </a:t>
            </a:r>
            <a:r>
              <a:rPr lang="en-US" sz="2400" dirty="0" err="1"/>
              <a:t>și</a:t>
            </a:r>
            <a:r>
              <a:rPr lang="en-US" sz="2400" dirty="0"/>
              <a:t> </a:t>
            </a:r>
            <a:r>
              <a:rPr lang="en-US" sz="2400" dirty="0" err="1"/>
              <a:t>băuturile</a:t>
            </a:r>
            <a:r>
              <a:rPr lang="en-US" sz="2400" dirty="0"/>
              <a:t> </a:t>
            </a:r>
            <a:r>
              <a:rPr lang="en-US" sz="2400" dirty="0" err="1"/>
              <a:t>dulci</a:t>
            </a:r>
            <a:r>
              <a:rPr lang="en-US" sz="2400" dirty="0"/>
              <a:t>.</a:t>
            </a:r>
          </a:p>
          <a:p>
            <a:r>
              <a:rPr lang="en-US" sz="2400" dirty="0" err="1" smtClean="0"/>
              <a:t>Consulta</a:t>
            </a:r>
            <a:r>
              <a:rPr lang="ro-RO" sz="2400" dirty="0" smtClean="0"/>
              <a:t>rea</a:t>
            </a:r>
            <a:r>
              <a:rPr lang="en-US" sz="2400" dirty="0" smtClean="0"/>
              <a:t> </a:t>
            </a:r>
            <a:r>
              <a:rPr lang="ro-RO" sz="2400" dirty="0" smtClean="0"/>
              <a:t>unui </a:t>
            </a:r>
            <a:r>
              <a:rPr lang="en-US" sz="2400" dirty="0" smtClean="0"/>
              <a:t>dietetic</a:t>
            </a:r>
            <a:r>
              <a:rPr lang="ro-RO" sz="2400" dirty="0" smtClean="0"/>
              <a:t>ian</a:t>
            </a:r>
            <a:r>
              <a:rPr lang="en-US" sz="2400" dirty="0" smtClean="0"/>
              <a:t> </a:t>
            </a:r>
            <a:r>
              <a:rPr lang="en-US" sz="2400" dirty="0" err="1"/>
              <a:t>pentru</a:t>
            </a:r>
            <a:r>
              <a:rPr lang="en-US" sz="2400" dirty="0"/>
              <a:t> a </a:t>
            </a:r>
            <a:r>
              <a:rPr lang="en-US" sz="2400" dirty="0" err="1"/>
              <a:t>identifica</a:t>
            </a:r>
            <a:r>
              <a:rPr lang="en-US" sz="2400" dirty="0"/>
              <a:t> </a:t>
            </a:r>
            <a:r>
              <a:rPr lang="en-US" sz="2400" dirty="0" err="1"/>
              <a:t>preferințele</a:t>
            </a:r>
            <a:r>
              <a:rPr lang="en-US" sz="2400" dirty="0"/>
              <a:t> </a:t>
            </a:r>
            <a:r>
              <a:rPr lang="en-US" sz="2400" dirty="0" err="1"/>
              <a:t>alimentare</a:t>
            </a:r>
            <a:r>
              <a:rPr lang="en-US" sz="2400" dirty="0"/>
              <a:t>.</a:t>
            </a:r>
          </a:p>
          <a:p>
            <a:r>
              <a:rPr lang="en-US" sz="2400" dirty="0" err="1"/>
              <a:t>Terapie</a:t>
            </a:r>
            <a:r>
              <a:rPr lang="en-US" sz="2400" dirty="0"/>
              <a:t> </a:t>
            </a:r>
            <a:r>
              <a:rPr lang="en-US" sz="2400" dirty="0" err="1"/>
              <a:t>intravenoasă</a:t>
            </a:r>
            <a:r>
              <a:rPr lang="en-US" sz="2400" dirty="0"/>
              <a:t> </a:t>
            </a:r>
            <a:r>
              <a:rPr lang="en-US" sz="2400" dirty="0" err="1"/>
              <a:t>până</a:t>
            </a:r>
            <a:r>
              <a:rPr lang="en-US" sz="2400" dirty="0"/>
              <a:t> la </a:t>
            </a:r>
            <a:r>
              <a:rPr lang="en-US" sz="2400" dirty="0" err="1"/>
              <a:t>administrarea</a:t>
            </a:r>
            <a:r>
              <a:rPr lang="en-US" sz="2400" dirty="0"/>
              <a:t> de </a:t>
            </a:r>
            <a:r>
              <a:rPr lang="en-US" sz="2400" dirty="0" err="1"/>
              <a:t>lichide</a:t>
            </a:r>
            <a:r>
              <a:rPr lang="en-US" sz="2400" dirty="0"/>
              <a:t> </a:t>
            </a:r>
            <a:r>
              <a:rPr lang="en-US" sz="2400" dirty="0" err="1"/>
              <a:t>suficiente</a:t>
            </a:r>
            <a:r>
              <a:rPr lang="en-US" sz="2400" dirty="0"/>
              <a:t>.</a:t>
            </a:r>
          </a:p>
          <a:p>
            <a:r>
              <a:rPr lang="en-US" sz="2400" dirty="0" err="1" smtClean="0"/>
              <a:t>Monitoriza</a:t>
            </a:r>
            <a:r>
              <a:rPr lang="ro-RO" sz="2400" dirty="0" smtClean="0"/>
              <a:t>rea</a:t>
            </a:r>
            <a:r>
              <a:rPr lang="en-US" sz="2400" dirty="0" smtClean="0"/>
              <a:t> </a:t>
            </a:r>
            <a:r>
              <a:rPr lang="en-US" sz="2400" dirty="0" err="1" smtClean="0"/>
              <a:t>admisi</a:t>
            </a:r>
            <a:r>
              <a:rPr lang="ro-RO" sz="2400" dirty="0" smtClean="0"/>
              <a:t>ei </a:t>
            </a:r>
            <a:r>
              <a:rPr lang="en-US" sz="2400" dirty="0" err="1" smtClean="0"/>
              <a:t>și</a:t>
            </a:r>
            <a:r>
              <a:rPr lang="en-US" sz="2400" dirty="0" smtClean="0"/>
              <a:t> </a:t>
            </a:r>
            <a:r>
              <a:rPr lang="en-US" sz="2400" dirty="0" err="1" smtClean="0"/>
              <a:t>ieșir</a:t>
            </a:r>
            <a:r>
              <a:rPr lang="ro-RO" sz="2400" dirty="0" smtClean="0"/>
              <a:t>ii</a:t>
            </a:r>
            <a:r>
              <a:rPr lang="en-US" sz="2400" dirty="0" smtClean="0"/>
              <a:t>.</a:t>
            </a:r>
            <a:endParaRPr lang="en-US" sz="2400" dirty="0"/>
          </a:p>
          <a:p>
            <a:r>
              <a:rPr lang="en-US" sz="2400" dirty="0" err="1" smtClean="0"/>
              <a:t>Monitoriza</a:t>
            </a:r>
            <a:r>
              <a:rPr lang="ro-RO" sz="2400" dirty="0" smtClean="0"/>
              <a:t>rea</a:t>
            </a:r>
            <a:r>
              <a:rPr lang="en-US" sz="2400" dirty="0" smtClean="0"/>
              <a:t> </a:t>
            </a:r>
            <a:r>
              <a:rPr lang="en-US" sz="2400" dirty="0" err="1" smtClean="0"/>
              <a:t>temperatur</a:t>
            </a:r>
            <a:r>
              <a:rPr lang="ro-RO" sz="2400" dirty="0" smtClean="0"/>
              <a:t>ii</a:t>
            </a:r>
            <a:r>
              <a:rPr lang="en-US" sz="2400" dirty="0" smtClean="0"/>
              <a:t> </a:t>
            </a:r>
            <a:r>
              <a:rPr lang="en-US" sz="2400" dirty="0" err="1"/>
              <a:t>pentru</a:t>
            </a:r>
            <a:r>
              <a:rPr lang="en-US" sz="2400" dirty="0"/>
              <a:t> </a:t>
            </a:r>
            <a:r>
              <a:rPr lang="en-US" sz="2400" dirty="0" err="1"/>
              <a:t>febră</a:t>
            </a:r>
            <a:r>
              <a:rPr lang="en-US" sz="2400" dirty="0"/>
              <a:t>.</a:t>
            </a:r>
            <a:endParaRPr lang="en-US" dirty="0"/>
          </a:p>
          <a:p>
            <a:endParaRPr lang="en-US" dirty="0"/>
          </a:p>
        </p:txBody>
      </p:sp>
    </p:spTree>
    <p:extLst>
      <p:ext uri="{BB962C8B-B14F-4D97-AF65-F5344CB8AC3E}">
        <p14:creationId xmlns:p14="http://schemas.microsoft.com/office/powerpoint/2010/main" val="2810802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D32F7-65DD-4CF7-A30D-B75AB638F865}"/>
              </a:ext>
            </a:extLst>
          </p:cNvPr>
          <p:cNvSpPr>
            <a:spLocks noGrp="1"/>
          </p:cNvSpPr>
          <p:nvPr>
            <p:ph type="title"/>
          </p:nvPr>
        </p:nvSpPr>
        <p:spPr>
          <a:xfrm>
            <a:off x="1096115" y="524730"/>
            <a:ext cx="3003232" cy="4632059"/>
          </a:xfrm>
        </p:spPr>
        <p:txBody>
          <a:bodyPr>
            <a:normAutofit/>
          </a:bodyPr>
          <a:lstStyle/>
          <a:p>
            <a:r>
              <a:rPr lang="ro-RO" sz="4000" b="1" i="0" dirty="0" smtClean="0">
                <a:solidFill>
                  <a:srgbClr val="0070C0"/>
                </a:solidFill>
              </a:rPr>
              <a:t>Proces </a:t>
            </a:r>
            <a:r>
              <a:rPr lang="en-US" sz="4000" b="1" i="0" dirty="0" smtClean="0">
                <a:solidFill>
                  <a:srgbClr val="0070C0"/>
                </a:solidFill>
              </a:rPr>
              <a:t>Nursing:</a:t>
            </a:r>
            <a:r>
              <a:rPr lang="en-US" sz="4000" b="1" i="0" dirty="0">
                <a:solidFill>
                  <a:srgbClr val="0070C0"/>
                </a:solidFill>
              </a:rPr>
              <a:t/>
            </a:r>
            <a:br>
              <a:rPr lang="en-US" sz="4000" b="1" i="0" dirty="0">
                <a:solidFill>
                  <a:srgbClr val="0070C0"/>
                </a:solidFill>
              </a:rPr>
            </a:br>
            <a:r>
              <a:rPr lang="en-US" sz="1800" b="1" i="0" dirty="0">
                <a:solidFill>
                  <a:srgbClr val="0070C0"/>
                </a:solidFill>
              </a:rPr>
              <a:t> </a:t>
            </a:r>
            <a:br>
              <a:rPr lang="en-US" sz="1800" b="1" i="0" dirty="0">
                <a:solidFill>
                  <a:srgbClr val="0070C0"/>
                </a:solidFill>
              </a:rPr>
            </a:br>
            <a:r>
              <a:rPr lang="en-US" sz="3600" b="1" i="0" dirty="0" err="1" smtClean="0">
                <a:solidFill>
                  <a:srgbClr val="0070C0"/>
                </a:solidFill>
              </a:rPr>
              <a:t>Mobilit</a:t>
            </a:r>
            <a:r>
              <a:rPr lang="ro-RO" sz="3600" b="1" i="0" dirty="0" smtClean="0">
                <a:solidFill>
                  <a:srgbClr val="0070C0"/>
                </a:solidFill>
              </a:rPr>
              <a:t>ate</a:t>
            </a:r>
            <a:r>
              <a:rPr lang="en-US" sz="4000" b="1" i="0" dirty="0" smtClean="0">
                <a:solidFill>
                  <a:srgbClr val="0070C0"/>
                </a:solidFill>
              </a:rPr>
              <a:t> </a:t>
            </a:r>
            <a:endParaRPr lang="en-US" sz="4000" dirty="0"/>
          </a:p>
        </p:txBody>
      </p:sp>
      <p:sp>
        <p:nvSpPr>
          <p:cNvPr id="3" name="Content Placeholder 2">
            <a:extLst>
              <a:ext uri="{FF2B5EF4-FFF2-40B4-BE49-F238E27FC236}">
                <a16:creationId xmlns:a16="http://schemas.microsoft.com/office/drawing/2014/main" xmlns="" id="{FE6E1EC7-2D7D-4075-AF5D-7231D682CB61}"/>
              </a:ext>
            </a:extLst>
          </p:cNvPr>
          <p:cNvSpPr>
            <a:spLocks noGrp="1"/>
          </p:cNvSpPr>
          <p:nvPr>
            <p:ph idx="1"/>
          </p:nvPr>
        </p:nvSpPr>
        <p:spPr>
          <a:xfrm>
            <a:off x="4654421" y="457199"/>
            <a:ext cx="6989445" cy="6000751"/>
          </a:xfrm>
        </p:spPr>
        <p:txBody>
          <a:bodyPr>
            <a:normAutofit lnSpcReduction="10000"/>
          </a:bodyPr>
          <a:lstStyle/>
          <a:p>
            <a:pPr marL="0" indent="0">
              <a:buNone/>
            </a:pPr>
            <a:r>
              <a:rPr lang="ro-RO" sz="2400" b="1" dirty="0" smtClean="0">
                <a:solidFill>
                  <a:srgbClr val="0070C0"/>
                </a:solidFill>
              </a:rPr>
              <a:t>EVALUARE</a:t>
            </a:r>
            <a:r>
              <a:rPr lang="en-US" sz="2400" b="1" dirty="0" smtClean="0">
                <a:solidFill>
                  <a:srgbClr val="0070C0"/>
                </a:solidFill>
              </a:rPr>
              <a:t>:</a:t>
            </a:r>
            <a:endParaRPr lang="en-US" sz="2400" b="1" dirty="0">
              <a:solidFill>
                <a:srgbClr val="0070C0"/>
              </a:solidFill>
            </a:endParaRPr>
          </a:p>
          <a:p>
            <a:r>
              <a:rPr lang="en-US" sz="2400" dirty="0" err="1"/>
              <a:t>Pacientul</a:t>
            </a:r>
            <a:r>
              <a:rPr lang="en-US" sz="2400" dirty="0"/>
              <a:t> </a:t>
            </a:r>
            <a:r>
              <a:rPr lang="en-US" sz="2400" dirty="0" err="1"/>
              <a:t>este</a:t>
            </a:r>
            <a:r>
              <a:rPr lang="en-US" sz="2400" dirty="0"/>
              <a:t> slab, are </a:t>
            </a:r>
            <a:r>
              <a:rPr lang="en-US" sz="2400" dirty="0" err="1"/>
              <a:t>nevoie</a:t>
            </a:r>
            <a:r>
              <a:rPr lang="en-US" sz="2400" dirty="0"/>
              <a:t> de </a:t>
            </a:r>
            <a:r>
              <a:rPr lang="ro-RO" sz="2400" dirty="0" smtClean="0"/>
              <a:t>susținere de</a:t>
            </a:r>
            <a:r>
              <a:rPr lang="en-US" sz="2400" dirty="0" smtClean="0"/>
              <a:t> </a:t>
            </a:r>
            <a:r>
              <a:rPr lang="en-US" sz="2400" dirty="0" err="1"/>
              <a:t>mișcare</a:t>
            </a:r>
            <a:r>
              <a:rPr lang="en-US" sz="2400" dirty="0"/>
              <a:t> </a:t>
            </a:r>
            <a:r>
              <a:rPr lang="en-US" sz="2400" dirty="0" err="1"/>
              <a:t>în</a:t>
            </a:r>
            <a:r>
              <a:rPr lang="en-US" sz="2400" dirty="0"/>
              <a:t> pat.</a:t>
            </a:r>
          </a:p>
          <a:p>
            <a:r>
              <a:rPr lang="en-US" sz="2400" dirty="0" err="1"/>
              <a:t>Hipotensiune</a:t>
            </a:r>
            <a:r>
              <a:rPr lang="en-US" sz="2400" dirty="0"/>
              <a:t> </a:t>
            </a:r>
            <a:r>
              <a:rPr lang="en-US" sz="2400" dirty="0" err="1"/>
              <a:t>ortostatică</a:t>
            </a:r>
            <a:r>
              <a:rPr lang="en-US" sz="2400" dirty="0"/>
              <a:t>, </a:t>
            </a:r>
            <a:r>
              <a:rPr lang="en-US" sz="2400" dirty="0" err="1" smtClean="0"/>
              <a:t>instabil</a:t>
            </a:r>
            <a:r>
              <a:rPr lang="ro-RO" sz="2400" dirty="0" smtClean="0"/>
              <a:t>itate</a:t>
            </a:r>
            <a:r>
              <a:rPr lang="en-US" sz="2400" dirty="0" smtClean="0"/>
              <a:t> </a:t>
            </a:r>
            <a:r>
              <a:rPr lang="en-US" sz="2400" dirty="0" err="1"/>
              <a:t>pe</a:t>
            </a:r>
            <a:r>
              <a:rPr lang="en-US" sz="2400" dirty="0"/>
              <a:t> </a:t>
            </a:r>
            <a:r>
              <a:rPr lang="en-US" sz="2400" dirty="0" err="1"/>
              <a:t>picioare</a:t>
            </a:r>
            <a:r>
              <a:rPr lang="en-US" sz="2400" dirty="0"/>
              <a:t>, </a:t>
            </a:r>
            <a:r>
              <a:rPr lang="en-US" sz="2400" dirty="0" err="1"/>
              <a:t>risc</a:t>
            </a:r>
            <a:r>
              <a:rPr lang="en-US" sz="2400" dirty="0"/>
              <a:t> de </a:t>
            </a:r>
            <a:r>
              <a:rPr lang="en-US" sz="2400" dirty="0" err="1"/>
              <a:t>cădere</a:t>
            </a:r>
            <a:r>
              <a:rPr lang="en-US" sz="2400" dirty="0"/>
              <a:t>.</a:t>
            </a:r>
          </a:p>
          <a:p>
            <a:r>
              <a:rPr lang="ro-RO" sz="2400" dirty="0" smtClean="0"/>
              <a:t>O</a:t>
            </a:r>
            <a:r>
              <a:rPr lang="en-US" sz="2400" dirty="0" err="1" smtClean="0"/>
              <a:t>steoartrit</a:t>
            </a:r>
            <a:r>
              <a:rPr lang="ro-RO" sz="2400" dirty="0" smtClean="0"/>
              <a:t>ă</a:t>
            </a:r>
            <a:r>
              <a:rPr lang="en-US" sz="2400" dirty="0" smtClean="0"/>
              <a:t> </a:t>
            </a:r>
            <a:r>
              <a:rPr lang="en-US" sz="2400" dirty="0"/>
              <a:t>- </a:t>
            </a:r>
            <a:r>
              <a:rPr lang="en-US" sz="2400" dirty="0" err="1"/>
              <a:t>rigiditate</a:t>
            </a:r>
            <a:r>
              <a:rPr lang="en-US" sz="2400" dirty="0"/>
              <a:t> </a:t>
            </a:r>
            <a:r>
              <a:rPr lang="en-US" sz="2400" dirty="0" err="1"/>
              <a:t>si</a:t>
            </a:r>
            <a:r>
              <a:rPr lang="en-US" sz="2400" dirty="0"/>
              <a:t> </a:t>
            </a:r>
            <a:r>
              <a:rPr lang="en-US" sz="2400" dirty="0" err="1"/>
              <a:t>dureri</a:t>
            </a:r>
            <a:r>
              <a:rPr lang="en-US" sz="2400" dirty="0"/>
              <a:t> </a:t>
            </a:r>
            <a:r>
              <a:rPr lang="en-US" sz="2400" dirty="0" err="1"/>
              <a:t>articulare</a:t>
            </a:r>
            <a:r>
              <a:rPr lang="en-US" sz="2400" dirty="0" smtClean="0"/>
              <a:t>.</a:t>
            </a:r>
            <a:endParaRPr lang="ro-RO" sz="2400" dirty="0" smtClean="0"/>
          </a:p>
          <a:p>
            <a:pPr marL="0" indent="0">
              <a:buNone/>
            </a:pPr>
            <a:r>
              <a:rPr lang="en-US" sz="2400" b="1" dirty="0" smtClean="0">
                <a:solidFill>
                  <a:srgbClr val="0070C0"/>
                </a:solidFill>
              </a:rPr>
              <a:t>INTERVEN</a:t>
            </a:r>
            <a:r>
              <a:rPr lang="ro-RO" sz="2400" b="1" dirty="0" smtClean="0">
                <a:solidFill>
                  <a:srgbClr val="0070C0"/>
                </a:solidFill>
              </a:rPr>
              <a:t>ȚII</a:t>
            </a:r>
            <a:r>
              <a:rPr lang="en-US" sz="2400" b="1" dirty="0" smtClean="0">
                <a:solidFill>
                  <a:srgbClr val="0070C0"/>
                </a:solidFill>
              </a:rPr>
              <a:t>:</a:t>
            </a:r>
            <a:endParaRPr lang="en-US" sz="2400" b="1" dirty="0">
              <a:solidFill>
                <a:srgbClr val="0070C0"/>
              </a:solidFill>
            </a:endParaRPr>
          </a:p>
          <a:p>
            <a:r>
              <a:rPr lang="en-US" sz="2400" dirty="0" smtClean="0"/>
              <a:t>A</a:t>
            </a:r>
            <a:r>
              <a:rPr lang="ro-RO" sz="2400" dirty="0" smtClean="0"/>
              <a:t>jutarea</a:t>
            </a:r>
            <a:r>
              <a:rPr lang="en-US" sz="2400" dirty="0" smtClean="0"/>
              <a:t> </a:t>
            </a:r>
            <a:r>
              <a:rPr lang="en-US" sz="2400" dirty="0"/>
              <a:t>cu </a:t>
            </a:r>
            <a:r>
              <a:rPr lang="en-US" sz="2400" dirty="0" err="1"/>
              <a:t>mișcarea</a:t>
            </a:r>
            <a:r>
              <a:rPr lang="en-US" sz="2400" dirty="0"/>
              <a:t> la </a:t>
            </a:r>
            <a:r>
              <a:rPr lang="en-US" sz="2400" dirty="0" err="1"/>
              <a:t>brațe</a:t>
            </a:r>
            <a:r>
              <a:rPr lang="en-US" sz="2400" dirty="0"/>
              <a:t> </a:t>
            </a:r>
            <a:r>
              <a:rPr lang="en-US" sz="2400" dirty="0" err="1"/>
              <a:t>și</a:t>
            </a:r>
            <a:r>
              <a:rPr lang="en-US" sz="2400" dirty="0"/>
              <a:t> </a:t>
            </a:r>
            <a:r>
              <a:rPr lang="en-US" sz="2400" dirty="0" err="1"/>
              <a:t>picioare</a:t>
            </a:r>
            <a:r>
              <a:rPr lang="en-US" sz="2400" dirty="0"/>
              <a:t> de 2 </a:t>
            </a:r>
            <a:r>
              <a:rPr lang="en-US" sz="2400" dirty="0" err="1"/>
              <a:t>ori</a:t>
            </a:r>
            <a:r>
              <a:rPr lang="en-US" sz="2400" dirty="0"/>
              <a:t> </a:t>
            </a:r>
            <a:r>
              <a:rPr lang="en-US" sz="2400" dirty="0" err="1"/>
              <a:t>pe</a:t>
            </a:r>
            <a:r>
              <a:rPr lang="en-US" sz="2400" dirty="0"/>
              <a:t> </a:t>
            </a:r>
            <a:r>
              <a:rPr lang="en-US" sz="2400" dirty="0" err="1"/>
              <a:t>zi</a:t>
            </a:r>
            <a:r>
              <a:rPr lang="en-US" sz="2400" dirty="0"/>
              <a:t>.</a:t>
            </a:r>
          </a:p>
          <a:p>
            <a:r>
              <a:rPr lang="ro-RO" sz="2400" dirty="0" smtClean="0"/>
              <a:t>Șederea </a:t>
            </a:r>
            <a:r>
              <a:rPr lang="en-US" sz="2400" dirty="0" err="1" smtClean="0"/>
              <a:t>pe</a:t>
            </a:r>
            <a:r>
              <a:rPr lang="en-US" sz="2400" dirty="0" smtClean="0"/>
              <a:t> </a:t>
            </a:r>
            <a:r>
              <a:rPr lang="en-US" sz="2400" dirty="0" err="1"/>
              <a:t>scaun</a:t>
            </a:r>
            <a:r>
              <a:rPr lang="en-US" sz="2400" dirty="0"/>
              <a:t> </a:t>
            </a:r>
            <a:r>
              <a:rPr lang="ro-RO" sz="2400" dirty="0" smtClean="0"/>
              <a:t>cât este de posibil de </a:t>
            </a:r>
            <a:r>
              <a:rPr lang="en-US" sz="2400" dirty="0" err="1" smtClean="0"/>
              <a:t>tolerat</a:t>
            </a:r>
            <a:r>
              <a:rPr lang="en-US" sz="2400" dirty="0"/>
              <a:t>.</a:t>
            </a:r>
          </a:p>
          <a:p>
            <a:r>
              <a:rPr lang="en-US" sz="2400" dirty="0" err="1"/>
              <a:t>Ambulare</a:t>
            </a:r>
            <a:r>
              <a:rPr lang="en-US" sz="2400" dirty="0"/>
              <a:t> </a:t>
            </a:r>
            <a:r>
              <a:rPr lang="en-US" sz="2400" dirty="0" err="1"/>
              <a:t>progresivă</a:t>
            </a:r>
            <a:r>
              <a:rPr lang="en-US" sz="2400" dirty="0"/>
              <a:t> - </a:t>
            </a:r>
            <a:r>
              <a:rPr lang="en-US" sz="2400" dirty="0" err="1"/>
              <a:t>în</a:t>
            </a:r>
            <a:r>
              <a:rPr lang="en-US" sz="2400" dirty="0"/>
              <a:t> </a:t>
            </a:r>
            <a:r>
              <a:rPr lang="en-US" sz="2400" dirty="0" err="1"/>
              <a:t>cameră</a:t>
            </a:r>
            <a:r>
              <a:rPr lang="en-US" sz="2400" dirty="0"/>
              <a:t> </a:t>
            </a:r>
            <a:r>
              <a:rPr lang="en-US" sz="2400" dirty="0" err="1"/>
              <a:t>și</a:t>
            </a:r>
            <a:r>
              <a:rPr lang="en-US" sz="2400" dirty="0"/>
              <a:t> </a:t>
            </a:r>
            <a:r>
              <a:rPr lang="en-US" sz="2400" dirty="0" err="1"/>
              <a:t>hol</a:t>
            </a:r>
            <a:r>
              <a:rPr lang="en-US" sz="2400" dirty="0"/>
              <a:t> de 4 </a:t>
            </a:r>
            <a:r>
              <a:rPr lang="en-US" sz="2400" dirty="0" err="1"/>
              <a:t>ori</a:t>
            </a:r>
            <a:r>
              <a:rPr lang="en-US" sz="2400" dirty="0"/>
              <a:t> </a:t>
            </a:r>
            <a:r>
              <a:rPr lang="en-US" sz="2400" dirty="0" err="1"/>
              <a:t>pe</a:t>
            </a:r>
            <a:r>
              <a:rPr lang="en-US" sz="2400" dirty="0"/>
              <a:t> </a:t>
            </a:r>
            <a:r>
              <a:rPr lang="en-US" sz="2400" dirty="0" err="1"/>
              <a:t>zi</a:t>
            </a:r>
            <a:r>
              <a:rPr lang="en-US" sz="2400" dirty="0"/>
              <a:t>.</a:t>
            </a:r>
          </a:p>
          <a:p>
            <a:r>
              <a:rPr lang="en-US" sz="2400" dirty="0" err="1"/>
              <a:t>Medicație</a:t>
            </a:r>
            <a:r>
              <a:rPr lang="en-US" sz="2400" dirty="0"/>
              <a:t> </a:t>
            </a:r>
            <a:r>
              <a:rPr lang="en-US" sz="2400" dirty="0" err="1"/>
              <a:t>pentru</a:t>
            </a:r>
            <a:r>
              <a:rPr lang="en-US" sz="2400" dirty="0"/>
              <a:t> </a:t>
            </a:r>
            <a:r>
              <a:rPr lang="en-US" sz="2400" dirty="0" err="1"/>
              <a:t>durerea</a:t>
            </a:r>
            <a:r>
              <a:rPr lang="en-US" sz="2400" dirty="0"/>
              <a:t> de </a:t>
            </a:r>
            <a:r>
              <a:rPr lang="en-US" sz="2400" dirty="0" err="1"/>
              <a:t>artrită</a:t>
            </a:r>
            <a:r>
              <a:rPr lang="en-US" sz="2400" dirty="0"/>
              <a:t> </a:t>
            </a:r>
            <a:r>
              <a:rPr lang="en-US" sz="2400" dirty="0" err="1"/>
              <a:t>pentru</a:t>
            </a:r>
            <a:r>
              <a:rPr lang="en-US" sz="2400" dirty="0"/>
              <a:t> a </a:t>
            </a:r>
            <a:r>
              <a:rPr lang="en-US" sz="2400" dirty="0" err="1"/>
              <a:t>permite</a:t>
            </a:r>
            <a:r>
              <a:rPr lang="en-US" sz="2400" dirty="0"/>
              <a:t> </a:t>
            </a:r>
            <a:r>
              <a:rPr lang="en-US" sz="2400" dirty="0" err="1"/>
              <a:t>mobilitatea</a:t>
            </a:r>
            <a:r>
              <a:rPr lang="en-US" sz="2400" dirty="0"/>
              <a:t>.</a:t>
            </a:r>
            <a:endParaRPr lang="en-US" dirty="0"/>
          </a:p>
        </p:txBody>
      </p:sp>
      <p:pic>
        <p:nvPicPr>
          <p:cNvPr id="4" name="Picture 3">
            <a:extLst>
              <a:ext uri="{FF2B5EF4-FFF2-40B4-BE49-F238E27FC236}">
                <a16:creationId xmlns:a16="http://schemas.microsoft.com/office/drawing/2014/main" xmlns="" id="{F5C63D4A-997A-459A-B0B5-4EF456C6F4EF}"/>
              </a:ext>
            </a:extLst>
          </p:cNvPr>
          <p:cNvPicPr>
            <a:picLocks noChangeAspect="1"/>
          </p:cNvPicPr>
          <p:nvPr/>
        </p:nvPicPr>
        <p:blipFill rotWithShape="1">
          <a:blip r:embed="rId3"/>
          <a:srcRect l="9640" t="12477" r="11298"/>
          <a:stretch/>
        </p:blipFill>
        <p:spPr>
          <a:xfrm>
            <a:off x="184049" y="2840759"/>
            <a:ext cx="4323606" cy="2680334"/>
          </a:xfrm>
          <a:prstGeom prst="rect">
            <a:avLst/>
          </a:prstGeom>
        </p:spPr>
      </p:pic>
    </p:spTree>
    <p:extLst>
      <p:ext uri="{BB962C8B-B14F-4D97-AF65-F5344CB8AC3E}">
        <p14:creationId xmlns:p14="http://schemas.microsoft.com/office/powerpoint/2010/main" val="1324176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D32F7-65DD-4CF7-A30D-B75AB638F865}"/>
              </a:ext>
            </a:extLst>
          </p:cNvPr>
          <p:cNvSpPr>
            <a:spLocks noGrp="1"/>
          </p:cNvSpPr>
          <p:nvPr>
            <p:ph type="title"/>
          </p:nvPr>
        </p:nvSpPr>
        <p:spPr>
          <a:xfrm>
            <a:off x="4960" y="528424"/>
            <a:ext cx="4324444" cy="2835554"/>
          </a:xfrm>
        </p:spPr>
        <p:txBody>
          <a:bodyPr>
            <a:normAutofit/>
          </a:bodyPr>
          <a:lstStyle/>
          <a:p>
            <a:r>
              <a:rPr lang="ro-RO" sz="4000" b="1" i="0" dirty="0" smtClean="0">
                <a:solidFill>
                  <a:srgbClr val="0070C0"/>
                </a:solidFill>
              </a:rPr>
              <a:t>Proces </a:t>
            </a:r>
            <a:r>
              <a:rPr lang="en-US" sz="4000" b="1" i="0" dirty="0" smtClean="0">
                <a:solidFill>
                  <a:srgbClr val="0070C0"/>
                </a:solidFill>
              </a:rPr>
              <a:t>Nursing:</a:t>
            </a:r>
            <a:r>
              <a:rPr lang="en-US" sz="4400" b="1" i="0" dirty="0">
                <a:solidFill>
                  <a:srgbClr val="0070C0"/>
                </a:solidFill>
              </a:rPr>
              <a:t/>
            </a:r>
            <a:br>
              <a:rPr lang="en-US" sz="4400" b="1" i="0" dirty="0">
                <a:solidFill>
                  <a:srgbClr val="0070C0"/>
                </a:solidFill>
              </a:rPr>
            </a:br>
            <a:r>
              <a:rPr lang="en-US" sz="1800" b="1" i="0" dirty="0">
                <a:solidFill>
                  <a:srgbClr val="0070C0"/>
                </a:solidFill>
              </a:rPr>
              <a:t> </a:t>
            </a:r>
            <a:br>
              <a:rPr lang="en-US" sz="1800" b="1" i="0" dirty="0">
                <a:solidFill>
                  <a:srgbClr val="0070C0"/>
                </a:solidFill>
              </a:rPr>
            </a:br>
            <a:r>
              <a:rPr lang="en-US" sz="3200" b="1" i="0" dirty="0" err="1" smtClean="0">
                <a:solidFill>
                  <a:srgbClr val="0070C0"/>
                </a:solidFill>
              </a:rPr>
              <a:t>Anxiet</a:t>
            </a:r>
            <a:r>
              <a:rPr lang="ro-RO" sz="3200" b="1" i="0" dirty="0" smtClean="0">
                <a:solidFill>
                  <a:srgbClr val="0070C0"/>
                </a:solidFill>
              </a:rPr>
              <a:t>ate</a:t>
            </a:r>
            <a:r>
              <a:rPr lang="en-US" sz="3200" b="1" i="0" dirty="0" smtClean="0">
                <a:solidFill>
                  <a:srgbClr val="0070C0"/>
                </a:solidFill>
              </a:rPr>
              <a:t> </a:t>
            </a:r>
            <a:r>
              <a:rPr lang="ro-RO" sz="3200" b="1" i="0" dirty="0" smtClean="0">
                <a:solidFill>
                  <a:srgbClr val="0070C0"/>
                </a:solidFill>
              </a:rPr>
              <a:t>și</a:t>
            </a:r>
            <a:r>
              <a:rPr lang="en-US" sz="3200" b="1" i="0" dirty="0" smtClean="0">
                <a:solidFill>
                  <a:srgbClr val="0070C0"/>
                </a:solidFill>
              </a:rPr>
              <a:t> Fr</a:t>
            </a:r>
            <a:r>
              <a:rPr lang="ro-RO" sz="3200" b="1" i="0" dirty="0" smtClean="0">
                <a:solidFill>
                  <a:srgbClr val="0070C0"/>
                </a:solidFill>
              </a:rPr>
              <a:t>ică</a:t>
            </a:r>
            <a:r>
              <a:rPr lang="en-US" sz="3200" b="1" i="0" dirty="0" smtClean="0">
                <a:solidFill>
                  <a:srgbClr val="0070C0"/>
                </a:solidFill>
              </a:rPr>
              <a:t> </a:t>
            </a:r>
            <a:endParaRPr lang="en-US" sz="4400" dirty="0"/>
          </a:p>
        </p:txBody>
      </p:sp>
      <p:sp>
        <p:nvSpPr>
          <p:cNvPr id="3" name="Content Placeholder 2">
            <a:extLst>
              <a:ext uri="{FF2B5EF4-FFF2-40B4-BE49-F238E27FC236}">
                <a16:creationId xmlns:a16="http://schemas.microsoft.com/office/drawing/2014/main" xmlns="" id="{FE6E1EC7-2D7D-4075-AF5D-7231D682CB61}"/>
              </a:ext>
            </a:extLst>
          </p:cNvPr>
          <p:cNvSpPr>
            <a:spLocks noGrp="1"/>
          </p:cNvSpPr>
          <p:nvPr>
            <p:ph idx="1"/>
          </p:nvPr>
        </p:nvSpPr>
        <p:spPr>
          <a:xfrm>
            <a:off x="4657725" y="528424"/>
            <a:ext cx="6982214" cy="5855230"/>
          </a:xfrm>
        </p:spPr>
        <p:txBody>
          <a:bodyPr>
            <a:normAutofit/>
          </a:bodyPr>
          <a:lstStyle/>
          <a:p>
            <a:pPr marL="0" indent="0">
              <a:buNone/>
            </a:pPr>
            <a:r>
              <a:rPr lang="ro-RO" sz="2400" b="1" dirty="0" smtClean="0">
                <a:solidFill>
                  <a:srgbClr val="0070C0"/>
                </a:solidFill>
              </a:rPr>
              <a:t>EVALUARE</a:t>
            </a:r>
            <a:r>
              <a:rPr lang="en-US" sz="2400" b="1" dirty="0" smtClean="0">
                <a:solidFill>
                  <a:srgbClr val="0070C0"/>
                </a:solidFill>
              </a:rPr>
              <a:t>:</a:t>
            </a:r>
            <a:endParaRPr lang="en-US" sz="2400" b="1" dirty="0">
              <a:solidFill>
                <a:srgbClr val="0070C0"/>
              </a:solidFill>
            </a:endParaRPr>
          </a:p>
          <a:p>
            <a:r>
              <a:rPr lang="en-US" sz="2400" dirty="0" err="1"/>
              <a:t>Pacientul</a:t>
            </a:r>
            <a:r>
              <a:rPr lang="en-US" sz="2400" dirty="0"/>
              <a:t> </a:t>
            </a:r>
            <a:r>
              <a:rPr lang="en-US" sz="2400" dirty="0" err="1"/>
              <a:t>este</a:t>
            </a:r>
            <a:r>
              <a:rPr lang="en-US" sz="2400" dirty="0"/>
              <a:t> </a:t>
            </a:r>
            <a:r>
              <a:rPr lang="en-US" sz="2400" dirty="0" err="1"/>
              <a:t>foarte</a:t>
            </a:r>
            <a:r>
              <a:rPr lang="en-US" sz="2400" dirty="0"/>
              <a:t> </a:t>
            </a:r>
            <a:r>
              <a:rPr lang="en-US" sz="2400" dirty="0" err="1"/>
              <a:t>anxios</a:t>
            </a:r>
            <a:r>
              <a:rPr lang="en-US" sz="2400" dirty="0"/>
              <a:t>, </a:t>
            </a:r>
            <a:r>
              <a:rPr lang="en-US" sz="2400" dirty="0" err="1"/>
              <a:t>temător</a:t>
            </a:r>
            <a:r>
              <a:rPr lang="en-US" sz="2400" dirty="0"/>
              <a:t> de </a:t>
            </a:r>
            <a:r>
              <a:rPr lang="en-US" sz="2400" dirty="0" err="1"/>
              <a:t>moarte</a:t>
            </a:r>
            <a:r>
              <a:rPr lang="en-US" sz="2400" dirty="0"/>
              <a:t>.</a:t>
            </a:r>
          </a:p>
          <a:p>
            <a:r>
              <a:rPr lang="en-US" sz="2400" dirty="0" err="1" smtClean="0"/>
              <a:t>Îngrijorat</a:t>
            </a:r>
            <a:r>
              <a:rPr lang="ro-RO" sz="2400" dirty="0" smtClean="0"/>
              <a:t> că </a:t>
            </a:r>
            <a:r>
              <a:rPr lang="en-US" sz="2400" dirty="0" err="1" smtClean="0"/>
              <a:t>familia</a:t>
            </a:r>
            <a:r>
              <a:rPr lang="en-US" sz="2400" dirty="0" smtClean="0"/>
              <a:t> se </a:t>
            </a:r>
            <a:r>
              <a:rPr lang="ro-RO" sz="2400" dirty="0" smtClean="0"/>
              <a:t>poate </a:t>
            </a:r>
            <a:r>
              <a:rPr lang="en-US" sz="2400" dirty="0" err="1" smtClean="0"/>
              <a:t>îmbolnăvi</a:t>
            </a:r>
            <a:r>
              <a:rPr lang="en-US" sz="2400" dirty="0"/>
              <a:t>.</a:t>
            </a:r>
          </a:p>
          <a:p>
            <a:r>
              <a:rPr lang="en-US" sz="2400" dirty="0"/>
              <a:t>Se </a:t>
            </a:r>
            <a:r>
              <a:rPr lang="en-US" sz="2400" dirty="0" err="1"/>
              <a:t>simte</a:t>
            </a:r>
            <a:r>
              <a:rPr lang="en-US" sz="2400" dirty="0"/>
              <a:t> </a:t>
            </a:r>
            <a:r>
              <a:rPr lang="en-US" sz="2400" dirty="0" err="1" smtClean="0"/>
              <a:t>singur</a:t>
            </a:r>
            <a:r>
              <a:rPr lang="ro-RO" sz="2400" dirty="0" smtClean="0"/>
              <a:t> și abandonat</a:t>
            </a:r>
            <a:r>
              <a:rPr lang="en-US" sz="2400" dirty="0" smtClean="0"/>
              <a:t>.</a:t>
            </a:r>
            <a:endParaRPr lang="ro-RO" sz="2400" dirty="0" smtClean="0"/>
          </a:p>
          <a:p>
            <a:pPr marL="0" indent="0">
              <a:buNone/>
            </a:pPr>
            <a:r>
              <a:rPr lang="en-US" sz="2400" b="1" dirty="0" smtClean="0">
                <a:solidFill>
                  <a:srgbClr val="0070C0"/>
                </a:solidFill>
              </a:rPr>
              <a:t>INTERVEN</a:t>
            </a:r>
            <a:r>
              <a:rPr lang="ro-RO" sz="2400" b="1" dirty="0" smtClean="0">
                <a:solidFill>
                  <a:srgbClr val="0070C0"/>
                </a:solidFill>
              </a:rPr>
              <a:t>ȚII</a:t>
            </a:r>
            <a:r>
              <a:rPr lang="en-US" sz="2400" b="1" dirty="0" smtClean="0">
                <a:solidFill>
                  <a:srgbClr val="0070C0"/>
                </a:solidFill>
              </a:rPr>
              <a:t>:</a:t>
            </a:r>
            <a:endParaRPr lang="en-US" sz="2400" b="1" dirty="0">
              <a:solidFill>
                <a:srgbClr val="0070C0"/>
              </a:solidFill>
            </a:endParaRPr>
          </a:p>
          <a:p>
            <a:r>
              <a:rPr lang="ro-RO" sz="2400" dirty="0" smtClean="0"/>
              <a:t>Susținere </a:t>
            </a:r>
            <a:r>
              <a:rPr lang="en-US" sz="2400" dirty="0" err="1" smtClean="0"/>
              <a:t>și</a:t>
            </a:r>
            <a:r>
              <a:rPr lang="en-US" sz="2400" dirty="0" smtClean="0"/>
              <a:t> </a:t>
            </a:r>
            <a:r>
              <a:rPr lang="en-US" sz="2400" dirty="0" err="1"/>
              <a:t>încurajare</a:t>
            </a:r>
            <a:r>
              <a:rPr lang="en-US" sz="2400" dirty="0"/>
              <a:t>.</a:t>
            </a:r>
          </a:p>
          <a:p>
            <a:r>
              <a:rPr lang="ro-RO" sz="2400" dirty="0" smtClean="0"/>
              <a:t>I</a:t>
            </a:r>
            <a:r>
              <a:rPr lang="en-US" sz="2400" dirty="0" err="1" smtClean="0"/>
              <a:t>nformații</a:t>
            </a:r>
            <a:r>
              <a:rPr lang="en-US" sz="2400" dirty="0" smtClean="0"/>
              <a:t> </a:t>
            </a:r>
            <a:r>
              <a:rPr lang="en-US" sz="2400" dirty="0" err="1"/>
              <a:t>pozitive</a:t>
            </a:r>
            <a:r>
              <a:rPr lang="en-US" sz="2400" dirty="0"/>
              <a:t> </a:t>
            </a:r>
            <a:r>
              <a:rPr lang="en-US" sz="2400" dirty="0" err="1"/>
              <a:t>despre</a:t>
            </a:r>
            <a:r>
              <a:rPr lang="en-US" sz="2400" dirty="0"/>
              <a:t> </a:t>
            </a:r>
            <a:r>
              <a:rPr lang="en-US" sz="2400" dirty="0" err="1"/>
              <a:t>progresul</a:t>
            </a:r>
            <a:r>
              <a:rPr lang="en-US" sz="2400" dirty="0"/>
              <a:t> </a:t>
            </a:r>
            <a:r>
              <a:rPr lang="en-US" sz="2400" dirty="0" err="1"/>
              <a:t>și</a:t>
            </a:r>
            <a:r>
              <a:rPr lang="en-US" sz="2400" dirty="0"/>
              <a:t> </a:t>
            </a:r>
            <a:r>
              <a:rPr lang="en-US" sz="2400" dirty="0" err="1"/>
              <a:t>îmbunătățirea</a:t>
            </a:r>
            <a:r>
              <a:rPr lang="en-US" sz="2400" dirty="0"/>
              <a:t> </a:t>
            </a:r>
            <a:r>
              <a:rPr lang="ro-RO" sz="2400" dirty="0" smtClean="0"/>
              <a:t>stării de sănătate</a:t>
            </a:r>
            <a:r>
              <a:rPr lang="en-US" sz="2400" dirty="0" smtClean="0"/>
              <a:t>.</a:t>
            </a:r>
            <a:endParaRPr lang="en-US" sz="2400" dirty="0"/>
          </a:p>
          <a:p>
            <a:r>
              <a:rPr lang="ro-RO" sz="2400" dirty="0" smtClean="0"/>
              <a:t>Organizarea </a:t>
            </a:r>
            <a:r>
              <a:rPr lang="en-US" sz="2400" dirty="0" err="1" smtClean="0"/>
              <a:t>apeluri</a:t>
            </a:r>
            <a:r>
              <a:rPr lang="ro-RO" sz="2400" dirty="0" smtClean="0"/>
              <a:t>lor</a:t>
            </a:r>
            <a:r>
              <a:rPr lang="en-US" sz="2400" dirty="0" smtClean="0"/>
              <a:t> </a:t>
            </a:r>
            <a:r>
              <a:rPr lang="en-US" sz="2400" dirty="0" err="1"/>
              <a:t>telefonice</a:t>
            </a:r>
            <a:r>
              <a:rPr lang="en-US" sz="2400" dirty="0"/>
              <a:t> cu </a:t>
            </a:r>
            <a:r>
              <a:rPr lang="en-US" sz="2400" dirty="0" err="1"/>
              <a:t>familia</a:t>
            </a:r>
            <a:r>
              <a:rPr lang="en-US" sz="2400" dirty="0"/>
              <a:t>.</a:t>
            </a:r>
          </a:p>
          <a:p>
            <a:r>
              <a:rPr lang="en-US" sz="2400" dirty="0" err="1" smtClean="0"/>
              <a:t>Comunica</a:t>
            </a:r>
            <a:r>
              <a:rPr lang="ro-RO" sz="2400" dirty="0" smtClean="0"/>
              <a:t>rea</a:t>
            </a:r>
            <a:r>
              <a:rPr lang="en-US" sz="2400" dirty="0" smtClean="0"/>
              <a:t> </a:t>
            </a:r>
            <a:r>
              <a:rPr lang="en-US" sz="2400" dirty="0" err="1" smtClean="0"/>
              <a:t>planul</a:t>
            </a:r>
            <a:r>
              <a:rPr lang="ro-RO" sz="2400" dirty="0" smtClean="0"/>
              <a:t>ui</a:t>
            </a:r>
            <a:r>
              <a:rPr lang="en-US" sz="2400" dirty="0" smtClean="0"/>
              <a:t> </a:t>
            </a:r>
            <a:r>
              <a:rPr lang="en-US" sz="2400" dirty="0"/>
              <a:t>de </a:t>
            </a:r>
            <a:r>
              <a:rPr lang="ro-RO" sz="2400" dirty="0" smtClean="0"/>
              <a:t>îngrijire.</a:t>
            </a:r>
            <a:endParaRPr lang="en-US" sz="2400" dirty="0"/>
          </a:p>
          <a:p>
            <a:endParaRPr lang="en-US" dirty="0"/>
          </a:p>
        </p:txBody>
      </p:sp>
      <p:pic>
        <p:nvPicPr>
          <p:cNvPr id="4" name="Picture 5" descr="A group of people in a room&#10;&#10;Description automatically generated">
            <a:extLst>
              <a:ext uri="{FF2B5EF4-FFF2-40B4-BE49-F238E27FC236}">
                <a16:creationId xmlns:a16="http://schemas.microsoft.com/office/drawing/2014/main" xmlns="" id="{C270BF81-E8B1-4CFF-8897-2876699F637C}"/>
              </a:ext>
            </a:extLst>
          </p:cNvPr>
          <p:cNvPicPr>
            <a:picLocks noChangeAspect="1"/>
          </p:cNvPicPr>
          <p:nvPr/>
        </p:nvPicPr>
        <p:blipFill>
          <a:blip r:embed="rId3"/>
          <a:stretch>
            <a:fillRect/>
          </a:stretch>
        </p:blipFill>
        <p:spPr>
          <a:xfrm>
            <a:off x="910469" y="2419110"/>
            <a:ext cx="3418935" cy="3601290"/>
          </a:xfrm>
          <a:prstGeom prst="rect">
            <a:avLst/>
          </a:prstGeom>
        </p:spPr>
      </p:pic>
    </p:spTree>
    <p:extLst>
      <p:ext uri="{BB962C8B-B14F-4D97-AF65-F5344CB8AC3E}">
        <p14:creationId xmlns:p14="http://schemas.microsoft.com/office/powerpoint/2010/main" val="2060922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CC70B7-0044-4E04-8FF5-38956DD8158A}"/>
              </a:ext>
            </a:extLst>
          </p:cNvPr>
          <p:cNvSpPr>
            <a:spLocks noGrp="1"/>
          </p:cNvSpPr>
          <p:nvPr>
            <p:ph type="title"/>
          </p:nvPr>
        </p:nvSpPr>
        <p:spPr>
          <a:xfrm>
            <a:off x="762002" y="1045453"/>
            <a:ext cx="3833906" cy="4952492"/>
          </a:xfrm>
        </p:spPr>
        <p:txBody>
          <a:bodyPr>
            <a:normAutofit/>
          </a:bodyPr>
          <a:lstStyle/>
          <a:p>
            <a:r>
              <a:rPr lang="ro-RO" sz="3600" b="1" i="0" dirty="0" smtClean="0">
                <a:solidFill>
                  <a:srgbClr val="0070C0"/>
                </a:solidFill>
              </a:rPr>
              <a:t>Evaluare continuă</a:t>
            </a:r>
            <a:r>
              <a:rPr lang="en-US" sz="3600" b="1" i="0" dirty="0" smtClean="0">
                <a:solidFill>
                  <a:srgbClr val="0070C0"/>
                </a:solidFill>
              </a:rPr>
              <a:t> </a:t>
            </a:r>
            <a:r>
              <a:rPr lang="en-US" sz="3600" b="1" i="0" dirty="0">
                <a:solidFill>
                  <a:srgbClr val="0070C0"/>
                </a:solidFill>
              </a:rPr>
              <a:t>Nursing </a:t>
            </a:r>
            <a:r>
              <a:rPr lang="ro-RO" sz="3600" b="1" i="0" dirty="0" smtClean="0">
                <a:solidFill>
                  <a:srgbClr val="0070C0"/>
                </a:solidFill>
              </a:rPr>
              <a:t>pentru a m</a:t>
            </a:r>
            <a:r>
              <a:rPr lang="en-US" sz="3600" b="1" i="0" dirty="0" err="1" smtClean="0">
                <a:solidFill>
                  <a:srgbClr val="0070C0"/>
                </a:solidFill>
              </a:rPr>
              <a:t>onitor</a:t>
            </a:r>
            <a:r>
              <a:rPr lang="ro-RO" sz="3600" b="1" i="0" dirty="0" smtClean="0">
                <a:solidFill>
                  <a:srgbClr val="0070C0"/>
                </a:solidFill>
              </a:rPr>
              <a:t>iza</a:t>
            </a:r>
            <a:r>
              <a:rPr lang="en-US" sz="3600" b="1" i="0" dirty="0" smtClean="0">
                <a:solidFill>
                  <a:srgbClr val="0070C0"/>
                </a:solidFill>
              </a:rPr>
              <a:t> </a:t>
            </a:r>
            <a:r>
              <a:rPr lang="ro-RO" sz="3600" b="1" i="0" dirty="0" smtClean="0">
                <a:solidFill>
                  <a:srgbClr val="0070C0"/>
                </a:solidFill>
              </a:rPr>
              <a:t>simptomele și complicațiile precoce</a:t>
            </a:r>
            <a:endParaRPr lang="en-US" sz="3600" b="1" i="0" dirty="0">
              <a:solidFill>
                <a:srgbClr val="0070C0"/>
              </a:solidFill>
            </a:endParaRPr>
          </a:p>
        </p:txBody>
      </p:sp>
      <p:sp>
        <p:nvSpPr>
          <p:cNvPr id="3" name="Content Placeholder 2">
            <a:extLst>
              <a:ext uri="{FF2B5EF4-FFF2-40B4-BE49-F238E27FC236}">
                <a16:creationId xmlns:a16="http://schemas.microsoft.com/office/drawing/2014/main" xmlns="" id="{C2624EA3-60E3-4F31-A691-697253DA18F5}"/>
              </a:ext>
            </a:extLst>
          </p:cNvPr>
          <p:cNvSpPr>
            <a:spLocks noGrp="1"/>
          </p:cNvSpPr>
          <p:nvPr>
            <p:ph idx="1"/>
          </p:nvPr>
        </p:nvSpPr>
        <p:spPr/>
        <p:txBody>
          <a:bodyPr/>
          <a:lstStyle/>
          <a:p>
            <a:r>
              <a:rPr lang="en-US" sz="3200" dirty="0" err="1" smtClean="0"/>
              <a:t>Delir</a:t>
            </a:r>
            <a:endParaRPr lang="en-US" sz="3200" dirty="0"/>
          </a:p>
          <a:p>
            <a:r>
              <a:rPr lang="ro-RO" sz="3200" dirty="0" smtClean="0"/>
              <a:t>Căderi</a:t>
            </a:r>
            <a:endParaRPr lang="en-US" sz="3200" dirty="0"/>
          </a:p>
          <a:p>
            <a:r>
              <a:rPr lang="ro-RO" sz="3200" dirty="0" smtClean="0"/>
              <a:t>Tromboză venoasă</a:t>
            </a:r>
            <a:endParaRPr lang="en-US" sz="3200" dirty="0"/>
          </a:p>
          <a:p>
            <a:r>
              <a:rPr lang="ro-RO" sz="3200" dirty="0" smtClean="0"/>
              <a:t>Ulcer</a:t>
            </a:r>
            <a:endParaRPr lang="en-US" sz="3200" dirty="0"/>
          </a:p>
          <a:p>
            <a:r>
              <a:rPr lang="pt-BR" sz="3200" dirty="0"/>
              <a:t>Sindromul de insuficiență respiratorie </a:t>
            </a:r>
            <a:r>
              <a:rPr lang="pt-BR" sz="3200" dirty="0" smtClean="0"/>
              <a:t>acută</a:t>
            </a:r>
            <a:endParaRPr lang="en-US" sz="3200" dirty="0"/>
          </a:p>
          <a:p>
            <a:r>
              <a:rPr lang="en-US" sz="3200" dirty="0"/>
              <a:t>Sepsis</a:t>
            </a:r>
          </a:p>
          <a:p>
            <a:endParaRPr lang="en-US" dirty="0"/>
          </a:p>
        </p:txBody>
      </p:sp>
    </p:spTree>
    <p:extLst>
      <p:ext uri="{BB962C8B-B14F-4D97-AF65-F5344CB8AC3E}">
        <p14:creationId xmlns:p14="http://schemas.microsoft.com/office/powerpoint/2010/main" val="3705292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CC6EC1-69B2-4DF0-8A3D-CF6BC0367C7E}"/>
              </a:ext>
            </a:extLst>
          </p:cNvPr>
          <p:cNvSpPr>
            <a:spLocks noGrp="1"/>
          </p:cNvSpPr>
          <p:nvPr>
            <p:ph type="title"/>
          </p:nvPr>
        </p:nvSpPr>
        <p:spPr>
          <a:xfrm>
            <a:off x="533400" y="569066"/>
            <a:ext cx="3369860" cy="4952492"/>
          </a:xfrm>
        </p:spPr>
        <p:txBody>
          <a:bodyPr/>
          <a:lstStyle/>
          <a:p>
            <a:r>
              <a:rPr lang="en-US" dirty="0"/>
              <a:t/>
            </a:r>
            <a:br>
              <a:rPr lang="en-US" dirty="0"/>
            </a:br>
            <a:r>
              <a:rPr lang="en-US" sz="4000" b="1" i="0" dirty="0" smtClean="0">
                <a:solidFill>
                  <a:srgbClr val="0070C0"/>
                </a:solidFill>
              </a:rPr>
              <a:t>Rec</a:t>
            </a:r>
            <a:r>
              <a:rPr lang="ro-RO" sz="4000" b="1" i="0" dirty="0" smtClean="0">
                <a:solidFill>
                  <a:srgbClr val="0070C0"/>
                </a:solidFill>
              </a:rPr>
              <a:t>uperare după </a:t>
            </a:r>
            <a:r>
              <a:rPr lang="en-US" sz="4000" b="1" i="0" dirty="0" smtClean="0">
                <a:solidFill>
                  <a:srgbClr val="0070C0"/>
                </a:solidFill>
              </a:rPr>
              <a:t> </a:t>
            </a:r>
            <a:r>
              <a:rPr lang="en-US" sz="4000" b="1" i="0" dirty="0">
                <a:solidFill>
                  <a:srgbClr val="0070C0"/>
                </a:solidFill>
              </a:rPr>
              <a:t>Covid-19</a:t>
            </a:r>
            <a:endParaRPr lang="en-US" dirty="0">
              <a:solidFill>
                <a:srgbClr val="0070C0"/>
              </a:solidFill>
            </a:endParaRPr>
          </a:p>
        </p:txBody>
      </p:sp>
      <p:sp>
        <p:nvSpPr>
          <p:cNvPr id="3" name="Content Placeholder 2">
            <a:extLst>
              <a:ext uri="{FF2B5EF4-FFF2-40B4-BE49-F238E27FC236}">
                <a16:creationId xmlns:a16="http://schemas.microsoft.com/office/drawing/2014/main" xmlns="" id="{31F4164C-30E6-44D8-B0BD-4538D9011B9E}"/>
              </a:ext>
            </a:extLst>
          </p:cNvPr>
          <p:cNvSpPr>
            <a:spLocks noGrp="1"/>
          </p:cNvSpPr>
          <p:nvPr>
            <p:ph idx="1"/>
          </p:nvPr>
        </p:nvSpPr>
        <p:spPr>
          <a:xfrm>
            <a:off x="4072811" y="569066"/>
            <a:ext cx="7445829" cy="5617422"/>
          </a:xfrm>
        </p:spPr>
        <p:txBody>
          <a:bodyPr>
            <a:normAutofit fontScale="92500"/>
          </a:bodyPr>
          <a:lstStyle/>
          <a:p>
            <a:r>
              <a:rPr lang="en-US" sz="2800" dirty="0" err="1"/>
              <a:t>Aproximativ</a:t>
            </a:r>
            <a:r>
              <a:rPr lang="en-US" sz="2800" dirty="0"/>
              <a:t> 80-85% </a:t>
            </a:r>
            <a:r>
              <a:rPr lang="en-US" sz="2800" dirty="0" err="1"/>
              <a:t>dintre</a:t>
            </a:r>
            <a:r>
              <a:rPr lang="en-US" sz="2800" dirty="0"/>
              <a:t> </a:t>
            </a:r>
            <a:r>
              <a:rPr lang="en-US" sz="2800" dirty="0" err="1"/>
              <a:t>pacienții</a:t>
            </a:r>
            <a:r>
              <a:rPr lang="en-US" sz="2800" dirty="0"/>
              <a:t> cu Covid-19 </a:t>
            </a:r>
            <a:r>
              <a:rPr lang="en-US" sz="2800" dirty="0" err="1"/>
              <a:t>suferă</a:t>
            </a:r>
            <a:r>
              <a:rPr lang="en-US" sz="2800" dirty="0"/>
              <a:t> de </a:t>
            </a:r>
            <a:r>
              <a:rPr lang="en-US" sz="2800" dirty="0" err="1"/>
              <a:t>cazuri</a:t>
            </a:r>
            <a:r>
              <a:rPr lang="en-US" sz="2800" dirty="0"/>
              <a:t> </a:t>
            </a:r>
            <a:r>
              <a:rPr lang="en-US" sz="2800" dirty="0" err="1"/>
              <a:t>ușoare</a:t>
            </a:r>
            <a:r>
              <a:rPr lang="en-US" sz="2800" dirty="0"/>
              <a:t> </a:t>
            </a:r>
            <a:r>
              <a:rPr lang="en-US" sz="2800" dirty="0" err="1"/>
              <a:t>sau</a:t>
            </a:r>
            <a:r>
              <a:rPr lang="en-US" sz="2800" dirty="0"/>
              <a:t> moderate de </a:t>
            </a:r>
            <a:r>
              <a:rPr lang="en-US" sz="2800" dirty="0" err="1"/>
              <a:t>infecție</a:t>
            </a:r>
            <a:r>
              <a:rPr lang="en-US" sz="2800" dirty="0"/>
              <a:t>.</a:t>
            </a:r>
          </a:p>
          <a:p>
            <a:r>
              <a:rPr lang="en-US" sz="2800" dirty="0" err="1"/>
              <a:t>Aproximativ</a:t>
            </a:r>
            <a:r>
              <a:rPr lang="en-US" sz="2800" dirty="0"/>
              <a:t> 15-20% </a:t>
            </a:r>
            <a:r>
              <a:rPr lang="en-US" sz="2800" dirty="0" err="1"/>
              <a:t>dintre</a:t>
            </a:r>
            <a:r>
              <a:rPr lang="en-US" sz="2800" dirty="0"/>
              <a:t> </a:t>
            </a:r>
            <a:r>
              <a:rPr lang="en-US" sz="2800" dirty="0" err="1"/>
              <a:t>pacienți</a:t>
            </a:r>
            <a:r>
              <a:rPr lang="en-US" sz="2800" dirty="0"/>
              <a:t> </a:t>
            </a:r>
            <a:r>
              <a:rPr lang="en-US" sz="2800" dirty="0" err="1"/>
              <a:t>prezintă</a:t>
            </a:r>
            <a:r>
              <a:rPr lang="en-US" sz="2800" dirty="0"/>
              <a:t> </a:t>
            </a:r>
            <a:r>
              <a:rPr lang="en-US" sz="2800" dirty="0" err="1"/>
              <a:t>simptome</a:t>
            </a:r>
            <a:r>
              <a:rPr lang="en-US" sz="2800" dirty="0"/>
              <a:t> severe.</a:t>
            </a:r>
          </a:p>
          <a:p>
            <a:r>
              <a:rPr lang="en-US" sz="2800" dirty="0" err="1"/>
              <a:t>Aproape</a:t>
            </a:r>
            <a:r>
              <a:rPr lang="en-US" sz="2800" dirty="0"/>
              <a:t> </a:t>
            </a:r>
            <a:r>
              <a:rPr lang="en-US" sz="2800" dirty="0" err="1"/>
              <a:t>jumătate</a:t>
            </a:r>
            <a:r>
              <a:rPr lang="en-US" sz="2800" dirty="0"/>
              <a:t> </a:t>
            </a:r>
            <a:r>
              <a:rPr lang="en-US" sz="2800" dirty="0" err="1"/>
              <a:t>dintre</a:t>
            </a:r>
            <a:r>
              <a:rPr lang="en-US" sz="2800" dirty="0"/>
              <a:t> </a:t>
            </a:r>
            <a:r>
              <a:rPr lang="en-US" sz="2800" dirty="0" err="1"/>
              <a:t>pacienții</a:t>
            </a:r>
            <a:r>
              <a:rPr lang="en-US" sz="2800" dirty="0"/>
              <a:t> </a:t>
            </a:r>
            <a:r>
              <a:rPr lang="en-US" sz="2800" dirty="0" err="1"/>
              <a:t>spitalizați</a:t>
            </a:r>
            <a:r>
              <a:rPr lang="en-US" sz="2800" dirty="0"/>
              <a:t> pot </a:t>
            </a:r>
            <a:r>
              <a:rPr lang="en-US" sz="2800" dirty="0" err="1"/>
              <a:t>avea</a:t>
            </a:r>
            <a:r>
              <a:rPr lang="en-US" sz="2800" dirty="0"/>
              <a:t> </a:t>
            </a:r>
            <a:r>
              <a:rPr lang="en-US" sz="2800" dirty="0" err="1"/>
              <a:t>leziuni</a:t>
            </a:r>
            <a:r>
              <a:rPr lang="en-US" sz="2800" dirty="0"/>
              <a:t> </a:t>
            </a:r>
            <a:r>
              <a:rPr lang="en-US" sz="2800" dirty="0" err="1"/>
              <a:t>renale</a:t>
            </a:r>
            <a:r>
              <a:rPr lang="en-US" sz="2800" dirty="0"/>
              <a:t>.</a:t>
            </a:r>
          </a:p>
          <a:p>
            <a:r>
              <a:rPr lang="en-US" sz="2800" dirty="0" err="1"/>
              <a:t>Poate</a:t>
            </a:r>
            <a:r>
              <a:rPr lang="en-US" sz="2800" dirty="0"/>
              <a:t> dura </a:t>
            </a:r>
            <a:r>
              <a:rPr lang="en-US" sz="2800" dirty="0" err="1"/>
              <a:t>până</a:t>
            </a:r>
            <a:r>
              <a:rPr lang="en-US" sz="2800" dirty="0"/>
              <a:t> la 6 </a:t>
            </a:r>
            <a:r>
              <a:rPr lang="en-US" sz="2800" dirty="0" err="1"/>
              <a:t>săptămâni</a:t>
            </a:r>
            <a:r>
              <a:rPr lang="en-US" sz="2800" dirty="0"/>
              <a:t> </a:t>
            </a:r>
            <a:r>
              <a:rPr lang="en-US" sz="2800" dirty="0" err="1"/>
              <a:t>pentru</a:t>
            </a:r>
            <a:r>
              <a:rPr lang="en-US" sz="2800" dirty="0"/>
              <a:t> a </a:t>
            </a:r>
            <a:r>
              <a:rPr lang="ro-RO" sz="2800" dirty="0" smtClean="0"/>
              <a:t>se recupera </a:t>
            </a:r>
            <a:r>
              <a:rPr lang="en-US" sz="2800" dirty="0" err="1" smtClean="0"/>
              <a:t>complet</a:t>
            </a:r>
            <a:r>
              <a:rPr lang="en-US" sz="2800" dirty="0" smtClean="0"/>
              <a:t> </a:t>
            </a:r>
            <a:r>
              <a:rPr lang="en-US" sz="2800" dirty="0"/>
              <a:t>de </a:t>
            </a:r>
            <a:r>
              <a:rPr lang="en-US" sz="2800" dirty="0" smtClean="0"/>
              <a:t>Covid-19</a:t>
            </a:r>
            <a:r>
              <a:rPr lang="en-US" sz="2800" dirty="0"/>
              <a:t>, </a:t>
            </a:r>
            <a:r>
              <a:rPr lang="en-US" sz="2800" dirty="0" err="1"/>
              <a:t>și</a:t>
            </a:r>
            <a:r>
              <a:rPr lang="en-US" sz="2800" dirty="0"/>
              <a:t> </a:t>
            </a:r>
            <a:r>
              <a:rPr lang="en-US" sz="2800" dirty="0" err="1"/>
              <a:t>chiar</a:t>
            </a:r>
            <a:r>
              <a:rPr lang="en-US" sz="2800" dirty="0"/>
              <a:t> </a:t>
            </a:r>
            <a:r>
              <a:rPr lang="en-US" sz="2800" dirty="0" err="1"/>
              <a:t>luni</a:t>
            </a:r>
            <a:r>
              <a:rPr lang="en-US" sz="2800" dirty="0"/>
              <a:t> </a:t>
            </a:r>
            <a:r>
              <a:rPr lang="en-US" sz="2800" dirty="0" err="1"/>
              <a:t>în</a:t>
            </a:r>
            <a:r>
              <a:rPr lang="en-US" sz="2800" dirty="0"/>
              <a:t> </a:t>
            </a:r>
            <a:r>
              <a:rPr lang="en-US" sz="2800" dirty="0" err="1"/>
              <a:t>cazuri</a:t>
            </a:r>
            <a:r>
              <a:rPr lang="en-US" sz="2800" dirty="0"/>
              <a:t> severe.</a:t>
            </a:r>
          </a:p>
          <a:p>
            <a:r>
              <a:rPr lang="en-US" sz="2800" dirty="0" err="1"/>
              <a:t>Pentru</a:t>
            </a:r>
            <a:r>
              <a:rPr lang="en-US" sz="2800" dirty="0"/>
              <a:t> </a:t>
            </a:r>
            <a:r>
              <a:rPr lang="en-US" sz="2800" dirty="0" err="1"/>
              <a:t>cazurile</a:t>
            </a:r>
            <a:r>
              <a:rPr lang="en-US" sz="2800" dirty="0"/>
              <a:t> </a:t>
            </a:r>
            <a:r>
              <a:rPr lang="en-US" sz="2800" dirty="0" smtClean="0"/>
              <a:t>moderate</a:t>
            </a:r>
            <a:r>
              <a:rPr lang="ro-RO" sz="2800" dirty="0" smtClean="0"/>
              <a:t> persistă </a:t>
            </a:r>
            <a:r>
              <a:rPr lang="en-US" sz="2800" dirty="0" err="1" smtClean="0"/>
              <a:t>lipsa</a:t>
            </a:r>
            <a:r>
              <a:rPr lang="en-US" sz="2800" dirty="0" smtClean="0"/>
              <a:t> </a:t>
            </a:r>
            <a:r>
              <a:rPr lang="en-US" sz="2800" dirty="0" err="1"/>
              <a:t>respirației</a:t>
            </a:r>
            <a:r>
              <a:rPr lang="en-US" sz="2800" dirty="0"/>
              <a:t>, </a:t>
            </a:r>
            <a:r>
              <a:rPr lang="en-US" sz="2800" dirty="0" err="1" smtClean="0"/>
              <a:t>oboseal</a:t>
            </a:r>
            <a:r>
              <a:rPr lang="ro-RO" sz="2800" dirty="0" smtClean="0"/>
              <a:t>ă</a:t>
            </a:r>
            <a:r>
              <a:rPr lang="en-US" sz="2800" dirty="0" smtClean="0"/>
              <a:t> </a:t>
            </a:r>
            <a:r>
              <a:rPr lang="en-US" sz="2800" dirty="0" err="1"/>
              <a:t>și</a:t>
            </a:r>
            <a:r>
              <a:rPr lang="en-US" sz="2800" dirty="0"/>
              <a:t> </a:t>
            </a:r>
            <a:r>
              <a:rPr lang="en-US" sz="2800" dirty="0" err="1" smtClean="0"/>
              <a:t>diaree</a:t>
            </a:r>
            <a:r>
              <a:rPr lang="en-US" sz="2800" dirty="0" smtClean="0"/>
              <a:t>.</a:t>
            </a:r>
            <a:endParaRPr lang="en-US" sz="2800" dirty="0"/>
          </a:p>
        </p:txBody>
      </p:sp>
    </p:spTree>
    <p:extLst>
      <p:ext uri="{BB962C8B-B14F-4D97-AF65-F5344CB8AC3E}">
        <p14:creationId xmlns:p14="http://schemas.microsoft.com/office/powerpoint/2010/main" val="139761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2F9C1E6-1034-4B2B-BFDF-7583E4F0BFD0}"/>
              </a:ext>
            </a:extLst>
          </p:cNvPr>
          <p:cNvSpPr txBox="1"/>
          <p:nvPr/>
        </p:nvSpPr>
        <p:spPr>
          <a:xfrm>
            <a:off x="977500" y="322729"/>
            <a:ext cx="9904809" cy="1402243"/>
          </a:xfrm>
          <a:prstGeom prst="rect">
            <a:avLst/>
          </a:prstGeom>
          <a:noFill/>
        </p:spPr>
        <p:txBody>
          <a:bodyPr wrap="square">
            <a:spAutoFit/>
          </a:bodyPr>
          <a:lstStyle/>
          <a:p>
            <a:pPr marL="283210" indent="-283210" algn="ctr">
              <a:lnSpc>
                <a:spcPct val="112000"/>
              </a:lnSpc>
            </a:pPr>
            <a:r>
              <a:rPr lang="ro-RO" sz="4400" b="1" dirty="0" smtClean="0"/>
              <a:t>Spitalul </a:t>
            </a:r>
            <a:r>
              <a:rPr lang="en-US" sz="4400" b="1" dirty="0" smtClean="0"/>
              <a:t>Cone </a:t>
            </a:r>
            <a:r>
              <a:rPr lang="en-US" sz="4400" b="1" dirty="0"/>
              <a:t>Green Valley </a:t>
            </a:r>
            <a:r>
              <a:rPr lang="en-US" sz="3200" b="1" dirty="0" smtClean="0"/>
              <a:t>Greensboro</a:t>
            </a:r>
            <a:r>
              <a:rPr lang="en-US" sz="3200" b="1" dirty="0"/>
              <a:t>, </a:t>
            </a:r>
            <a:r>
              <a:rPr lang="en-US" sz="3200" b="1" dirty="0" smtClean="0"/>
              <a:t>Carolina</a:t>
            </a:r>
            <a:r>
              <a:rPr lang="ro-RO" sz="3200" b="1" dirty="0" smtClean="0"/>
              <a:t> de Nord</a:t>
            </a:r>
            <a:endParaRPr lang="en-US" sz="2000" b="1" dirty="0"/>
          </a:p>
        </p:txBody>
      </p:sp>
      <p:pic>
        <p:nvPicPr>
          <p:cNvPr id="5" name="Picture 4">
            <a:extLst>
              <a:ext uri="{FF2B5EF4-FFF2-40B4-BE49-F238E27FC236}">
                <a16:creationId xmlns:a16="http://schemas.microsoft.com/office/drawing/2014/main" xmlns="" id="{2B4CBF3A-2999-4B47-A67B-17C8DD8BD33A}"/>
              </a:ext>
            </a:extLst>
          </p:cNvPr>
          <p:cNvPicPr>
            <a:picLocks noChangeAspect="1"/>
          </p:cNvPicPr>
          <p:nvPr/>
        </p:nvPicPr>
        <p:blipFill rotWithShape="1">
          <a:blip r:embed="rId3"/>
          <a:srcRect t="3510" b="21490"/>
          <a:stretch/>
        </p:blipFill>
        <p:spPr>
          <a:xfrm>
            <a:off x="1934404" y="1910523"/>
            <a:ext cx="8090533" cy="4550926"/>
          </a:xfrm>
          <a:prstGeom prst="rect">
            <a:avLst/>
          </a:prstGeom>
        </p:spPr>
      </p:pic>
    </p:spTree>
    <p:extLst>
      <p:ext uri="{BB962C8B-B14F-4D97-AF65-F5344CB8AC3E}">
        <p14:creationId xmlns:p14="http://schemas.microsoft.com/office/powerpoint/2010/main" val="2938565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1EDEA6-5C38-4BCB-BDF1-7BAE865BF44F}"/>
              </a:ext>
            </a:extLst>
          </p:cNvPr>
          <p:cNvSpPr>
            <a:spLocks noGrp="1"/>
          </p:cNvSpPr>
          <p:nvPr>
            <p:ph type="title"/>
          </p:nvPr>
        </p:nvSpPr>
        <p:spPr>
          <a:xfrm>
            <a:off x="687389" y="1065821"/>
            <a:ext cx="3038475" cy="4011982"/>
          </a:xfrm>
        </p:spPr>
        <p:txBody>
          <a:bodyPr>
            <a:normAutofit/>
          </a:bodyPr>
          <a:lstStyle/>
          <a:p>
            <a:r>
              <a:rPr lang="ro-RO" sz="4000" b="1" i="0" dirty="0" smtClean="0">
                <a:solidFill>
                  <a:srgbClr val="0070C0"/>
                </a:solidFill>
              </a:rPr>
              <a:t>Protocol de externare</a:t>
            </a:r>
            <a:endParaRPr lang="en-US" sz="4000" b="1" i="0" dirty="0">
              <a:solidFill>
                <a:srgbClr val="0070C0"/>
              </a:solidFill>
            </a:endParaRPr>
          </a:p>
        </p:txBody>
      </p:sp>
      <p:sp>
        <p:nvSpPr>
          <p:cNvPr id="3" name="Content Placeholder 2">
            <a:extLst>
              <a:ext uri="{FF2B5EF4-FFF2-40B4-BE49-F238E27FC236}">
                <a16:creationId xmlns:a16="http://schemas.microsoft.com/office/drawing/2014/main" xmlns="" id="{0AD1899C-2AEE-4AA6-8EDF-F54F02D5413D}"/>
              </a:ext>
            </a:extLst>
          </p:cNvPr>
          <p:cNvSpPr>
            <a:spLocks noGrp="1"/>
          </p:cNvSpPr>
          <p:nvPr>
            <p:ph idx="1"/>
          </p:nvPr>
        </p:nvSpPr>
        <p:spPr>
          <a:xfrm>
            <a:off x="4229100" y="614363"/>
            <a:ext cx="7343776" cy="5514974"/>
          </a:xfrm>
        </p:spPr>
        <p:txBody>
          <a:bodyPr>
            <a:normAutofit lnSpcReduction="10000"/>
          </a:bodyPr>
          <a:lstStyle/>
          <a:p>
            <a:r>
              <a:rPr lang="en-US" sz="2600" dirty="0" err="1"/>
              <a:t>Standardul</a:t>
            </a:r>
            <a:r>
              <a:rPr lang="en-US" sz="2600" dirty="0"/>
              <a:t> global </a:t>
            </a:r>
            <a:r>
              <a:rPr lang="en-US" sz="2600" dirty="0" err="1"/>
              <a:t>impune</a:t>
            </a:r>
            <a:r>
              <a:rPr lang="en-US" sz="2600" dirty="0"/>
              <a:t>, </a:t>
            </a:r>
            <a:r>
              <a:rPr lang="en-US" sz="2600" dirty="0" err="1"/>
              <a:t>în</a:t>
            </a:r>
            <a:r>
              <a:rPr lang="en-US" sz="2600" dirty="0"/>
              <a:t> general, </a:t>
            </a:r>
            <a:r>
              <a:rPr lang="en-US" sz="2600" dirty="0" err="1"/>
              <a:t>pacienților</a:t>
            </a:r>
            <a:r>
              <a:rPr lang="en-US" sz="2600" dirty="0"/>
              <a:t> </a:t>
            </a:r>
            <a:r>
              <a:rPr lang="en-US" sz="2600" dirty="0" err="1"/>
              <a:t>să</a:t>
            </a:r>
            <a:r>
              <a:rPr lang="en-US" sz="2600" dirty="0"/>
              <a:t> </a:t>
            </a:r>
            <a:r>
              <a:rPr lang="en-US" sz="2600" dirty="0" err="1"/>
              <a:t>dea</a:t>
            </a:r>
            <a:r>
              <a:rPr lang="en-US" sz="2600" dirty="0"/>
              <a:t> </a:t>
            </a:r>
            <a:r>
              <a:rPr lang="en-US" sz="2600" dirty="0" err="1"/>
              <a:t>rezultate</a:t>
            </a:r>
            <a:r>
              <a:rPr lang="en-US" sz="2600" dirty="0"/>
              <a:t> negative </a:t>
            </a:r>
            <a:r>
              <a:rPr lang="en-US" sz="2600" dirty="0" err="1"/>
              <a:t>în</a:t>
            </a:r>
            <a:r>
              <a:rPr lang="en-US" sz="2600" dirty="0"/>
              <a:t> 2 teste consecutive la 24 de ore </a:t>
            </a:r>
            <a:r>
              <a:rPr lang="en-US" sz="2600" dirty="0" err="1"/>
              <a:t>distanță</a:t>
            </a:r>
            <a:r>
              <a:rPr lang="en-US" sz="2600" dirty="0"/>
              <a:t>.</a:t>
            </a:r>
          </a:p>
          <a:p>
            <a:r>
              <a:rPr lang="en-US" sz="2600" dirty="0" err="1"/>
              <a:t>Protocoalele</a:t>
            </a:r>
            <a:r>
              <a:rPr lang="en-US" sz="2600" dirty="0"/>
              <a:t> </a:t>
            </a:r>
            <a:r>
              <a:rPr lang="en-US" sz="2600" dirty="0" err="1" smtClean="0"/>
              <a:t>specifice</a:t>
            </a:r>
            <a:r>
              <a:rPr lang="en-US" sz="2600" dirty="0" smtClean="0"/>
              <a:t> </a:t>
            </a:r>
            <a:r>
              <a:rPr lang="en-US" sz="2600" dirty="0" err="1"/>
              <a:t>variază</a:t>
            </a:r>
            <a:r>
              <a:rPr lang="en-US" sz="2600" dirty="0"/>
              <a:t> </a:t>
            </a:r>
            <a:r>
              <a:rPr lang="en-US" sz="2600" dirty="0" err="1"/>
              <a:t>în</a:t>
            </a:r>
            <a:r>
              <a:rPr lang="en-US" sz="2600" dirty="0"/>
              <a:t> </a:t>
            </a:r>
            <a:r>
              <a:rPr lang="en-US" sz="2600" dirty="0" err="1"/>
              <a:t>funcție</a:t>
            </a:r>
            <a:r>
              <a:rPr lang="en-US" sz="2600" dirty="0"/>
              <a:t> de </a:t>
            </a:r>
            <a:r>
              <a:rPr lang="en-US" sz="2600" dirty="0" err="1"/>
              <a:t>țară</a:t>
            </a:r>
            <a:r>
              <a:rPr lang="en-US" sz="2600" dirty="0"/>
              <a:t>.</a:t>
            </a:r>
          </a:p>
          <a:p>
            <a:r>
              <a:rPr lang="en-US" sz="2600" dirty="0" err="1"/>
              <a:t>Centrele</a:t>
            </a:r>
            <a:r>
              <a:rPr lang="en-US" sz="2600" dirty="0"/>
              <a:t> SUA </a:t>
            </a:r>
            <a:r>
              <a:rPr lang="en-US" sz="2600" dirty="0" err="1"/>
              <a:t>pentru</a:t>
            </a:r>
            <a:r>
              <a:rPr lang="en-US" sz="2600" dirty="0"/>
              <a:t> </a:t>
            </a:r>
            <a:r>
              <a:rPr lang="en-US" sz="2600" dirty="0" err="1"/>
              <a:t>Controlul</a:t>
            </a:r>
            <a:r>
              <a:rPr lang="en-US" sz="2600" dirty="0"/>
              <a:t> </a:t>
            </a:r>
            <a:r>
              <a:rPr lang="en-US" sz="2600" dirty="0" err="1"/>
              <a:t>și</a:t>
            </a:r>
            <a:r>
              <a:rPr lang="en-US" sz="2600" dirty="0"/>
              <a:t> </a:t>
            </a:r>
            <a:r>
              <a:rPr lang="en-US" sz="2600" dirty="0" err="1"/>
              <a:t>Prevenirea</a:t>
            </a:r>
            <a:r>
              <a:rPr lang="en-US" sz="2600" dirty="0"/>
              <a:t> </a:t>
            </a:r>
            <a:r>
              <a:rPr lang="en-US" sz="2600" dirty="0" err="1"/>
              <a:t>Bolilor</a:t>
            </a:r>
            <a:r>
              <a:rPr lang="en-US" sz="2600" dirty="0"/>
              <a:t> </a:t>
            </a:r>
            <a:r>
              <a:rPr lang="en-US" sz="2600" dirty="0" err="1"/>
              <a:t>necesită</a:t>
            </a:r>
            <a:r>
              <a:rPr lang="en-US" sz="2600" dirty="0"/>
              <a:t> </a:t>
            </a:r>
            <a:r>
              <a:rPr lang="en-US" sz="2600" dirty="0" err="1"/>
              <a:t>cel</a:t>
            </a:r>
            <a:r>
              <a:rPr lang="en-US" sz="2600" dirty="0"/>
              <a:t> </a:t>
            </a:r>
            <a:r>
              <a:rPr lang="en-US" sz="2600" dirty="0" err="1"/>
              <a:t>puțin</a:t>
            </a:r>
            <a:r>
              <a:rPr lang="en-US" sz="2600" dirty="0"/>
              <a:t> o </a:t>
            </a:r>
            <a:r>
              <a:rPr lang="en-US" sz="2600" dirty="0" err="1"/>
              <a:t>săptămână</a:t>
            </a:r>
            <a:r>
              <a:rPr lang="en-US" sz="2600" dirty="0"/>
              <a:t> </a:t>
            </a:r>
            <a:r>
              <a:rPr lang="en-US" sz="2600" dirty="0" err="1"/>
              <a:t>pentru</a:t>
            </a:r>
            <a:r>
              <a:rPr lang="en-US" sz="2600" dirty="0"/>
              <a:t> a </a:t>
            </a:r>
            <a:r>
              <a:rPr lang="en-US" sz="2600" dirty="0" err="1"/>
              <a:t>trece</a:t>
            </a:r>
            <a:r>
              <a:rPr lang="en-US" sz="2600" dirty="0"/>
              <a:t> de la </a:t>
            </a:r>
            <a:r>
              <a:rPr lang="en-US" sz="2600" dirty="0" err="1"/>
              <a:t>primele</a:t>
            </a:r>
            <a:r>
              <a:rPr lang="en-US" sz="2600" dirty="0"/>
              <a:t> </a:t>
            </a:r>
            <a:r>
              <a:rPr lang="en-US" sz="2600" dirty="0" err="1"/>
              <a:t>simptome</a:t>
            </a:r>
            <a:r>
              <a:rPr lang="en-US" sz="2600" dirty="0"/>
              <a:t>.</a:t>
            </a:r>
          </a:p>
          <a:p>
            <a:r>
              <a:rPr lang="en-US" sz="2600" dirty="0" err="1"/>
              <a:t>După</a:t>
            </a:r>
            <a:r>
              <a:rPr lang="en-US" sz="2600" dirty="0"/>
              <a:t> </a:t>
            </a:r>
            <a:r>
              <a:rPr lang="en-US" sz="2600" dirty="0" err="1"/>
              <a:t>externare</a:t>
            </a:r>
            <a:r>
              <a:rPr lang="en-US" sz="2600" dirty="0"/>
              <a:t>, </a:t>
            </a:r>
            <a:r>
              <a:rPr lang="en-US" sz="2600" dirty="0" err="1"/>
              <a:t>poate</a:t>
            </a:r>
            <a:r>
              <a:rPr lang="en-US" sz="2600" dirty="0"/>
              <a:t> fi </a:t>
            </a:r>
            <a:r>
              <a:rPr lang="en-US" sz="2600" dirty="0" err="1"/>
              <a:t>necesară</a:t>
            </a:r>
            <a:r>
              <a:rPr lang="en-US" sz="2600" dirty="0"/>
              <a:t> o </a:t>
            </a:r>
            <a:r>
              <a:rPr lang="en-US" sz="2600" dirty="0" err="1"/>
              <a:t>carantină</a:t>
            </a:r>
            <a:r>
              <a:rPr lang="en-US" sz="2600" dirty="0"/>
              <a:t> de 14 </a:t>
            </a:r>
            <a:r>
              <a:rPr lang="en-US" sz="2600" dirty="0" err="1"/>
              <a:t>zile</a:t>
            </a:r>
            <a:r>
              <a:rPr lang="en-US" sz="2600" dirty="0"/>
              <a:t>.</a:t>
            </a:r>
          </a:p>
          <a:p>
            <a:r>
              <a:rPr lang="en-US" sz="2600" dirty="0" err="1"/>
              <a:t>Unii</a:t>
            </a:r>
            <a:r>
              <a:rPr lang="en-US" sz="2600" dirty="0"/>
              <a:t> </a:t>
            </a:r>
            <a:r>
              <a:rPr lang="en-US" sz="2600" dirty="0" err="1"/>
              <a:t>pacienți</a:t>
            </a:r>
            <a:r>
              <a:rPr lang="en-US" sz="2600" dirty="0"/>
              <a:t> </a:t>
            </a:r>
            <a:r>
              <a:rPr lang="en-US" sz="2600" dirty="0" err="1"/>
              <a:t>ar</a:t>
            </a:r>
            <a:r>
              <a:rPr lang="en-US" sz="2600" dirty="0"/>
              <a:t> </a:t>
            </a:r>
            <a:r>
              <a:rPr lang="en-US" sz="2600" dirty="0" err="1"/>
              <a:t>putea</a:t>
            </a:r>
            <a:r>
              <a:rPr lang="en-US" sz="2600" dirty="0"/>
              <a:t> </a:t>
            </a:r>
            <a:r>
              <a:rPr lang="en-US" sz="2600" dirty="0" err="1"/>
              <a:t>avea</a:t>
            </a:r>
            <a:r>
              <a:rPr lang="en-US" sz="2600" dirty="0"/>
              <a:t> </a:t>
            </a:r>
            <a:r>
              <a:rPr lang="en-US" sz="2600" dirty="0" err="1"/>
              <a:t>nevoie</a:t>
            </a:r>
            <a:r>
              <a:rPr lang="en-US" sz="2600" dirty="0"/>
              <a:t> </a:t>
            </a:r>
            <a:r>
              <a:rPr lang="en-US" sz="2600" dirty="0" err="1"/>
              <a:t>să</a:t>
            </a:r>
            <a:r>
              <a:rPr lang="en-US" sz="2600" dirty="0"/>
              <a:t> </a:t>
            </a:r>
            <a:r>
              <a:rPr lang="en-US" sz="2600" dirty="0" err="1"/>
              <a:t>meargă</a:t>
            </a:r>
            <a:r>
              <a:rPr lang="en-US" sz="2600" dirty="0"/>
              <a:t> la o </a:t>
            </a:r>
            <a:r>
              <a:rPr lang="en-US" sz="2600" dirty="0" err="1"/>
              <a:t>unitate</a:t>
            </a:r>
            <a:r>
              <a:rPr lang="en-US" sz="2600" dirty="0"/>
              <a:t> de </a:t>
            </a:r>
            <a:r>
              <a:rPr lang="en-US" sz="2600" dirty="0" err="1"/>
              <a:t>reabilitare</a:t>
            </a:r>
            <a:r>
              <a:rPr lang="en-US" sz="2600" dirty="0"/>
              <a:t> </a:t>
            </a:r>
            <a:r>
              <a:rPr lang="en-US" sz="2600" dirty="0" err="1"/>
              <a:t>pentru</a:t>
            </a:r>
            <a:r>
              <a:rPr lang="en-US" sz="2600" dirty="0"/>
              <a:t> a se </a:t>
            </a:r>
            <a:r>
              <a:rPr lang="en-US" sz="2600" dirty="0" err="1"/>
              <a:t>întări</a:t>
            </a:r>
            <a:r>
              <a:rPr lang="en-US" sz="2600" dirty="0"/>
              <a:t> </a:t>
            </a:r>
            <a:r>
              <a:rPr lang="en-US" sz="2600" dirty="0" err="1"/>
              <a:t>înainte</a:t>
            </a:r>
            <a:r>
              <a:rPr lang="en-US" sz="2600" dirty="0"/>
              <a:t> de a </a:t>
            </a:r>
            <a:r>
              <a:rPr lang="en-US" sz="2600" dirty="0" err="1"/>
              <a:t>pleca</a:t>
            </a:r>
            <a:r>
              <a:rPr lang="en-US" sz="2600" dirty="0"/>
              <a:t> </a:t>
            </a:r>
            <a:r>
              <a:rPr lang="en-US" sz="2600" dirty="0" err="1"/>
              <a:t>acasă</a:t>
            </a:r>
            <a:r>
              <a:rPr lang="en-US" sz="2600" dirty="0"/>
              <a:t>.</a:t>
            </a:r>
            <a:endParaRPr lang="en-US" dirty="0"/>
          </a:p>
        </p:txBody>
      </p:sp>
      <p:pic>
        <p:nvPicPr>
          <p:cNvPr id="5" name="Picture 4">
            <a:extLst>
              <a:ext uri="{FF2B5EF4-FFF2-40B4-BE49-F238E27FC236}">
                <a16:creationId xmlns:a16="http://schemas.microsoft.com/office/drawing/2014/main" xmlns="" id="{8B867A38-6457-476B-9555-C8E6E4D741DA}"/>
              </a:ext>
            </a:extLst>
          </p:cNvPr>
          <p:cNvPicPr>
            <a:picLocks noChangeAspect="1"/>
          </p:cNvPicPr>
          <p:nvPr/>
        </p:nvPicPr>
        <p:blipFill>
          <a:blip r:embed="rId3"/>
          <a:stretch>
            <a:fillRect/>
          </a:stretch>
        </p:blipFill>
        <p:spPr>
          <a:xfrm>
            <a:off x="298454" y="3071812"/>
            <a:ext cx="3816346" cy="2862260"/>
          </a:xfrm>
          <a:prstGeom prst="rect">
            <a:avLst/>
          </a:prstGeom>
        </p:spPr>
      </p:pic>
    </p:spTree>
    <p:extLst>
      <p:ext uri="{BB962C8B-B14F-4D97-AF65-F5344CB8AC3E}">
        <p14:creationId xmlns:p14="http://schemas.microsoft.com/office/powerpoint/2010/main" val="1229400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1B1E1C-0E0C-4803-B20C-AA18CFD45918}"/>
              </a:ext>
            </a:extLst>
          </p:cNvPr>
          <p:cNvSpPr>
            <a:spLocks noGrp="1"/>
          </p:cNvSpPr>
          <p:nvPr>
            <p:ph type="title"/>
          </p:nvPr>
        </p:nvSpPr>
        <p:spPr/>
        <p:txBody>
          <a:bodyPr>
            <a:normAutofit/>
          </a:bodyPr>
          <a:lstStyle/>
          <a:p>
            <a:r>
              <a:rPr lang="ro-RO" sz="4000" b="1" i="0" dirty="0" smtClean="0">
                <a:solidFill>
                  <a:srgbClr val="0070C0"/>
                </a:solidFill>
              </a:rPr>
              <a:t>Rezultatele studiului de caz</a:t>
            </a:r>
            <a:endParaRPr lang="en-US" sz="4000" b="1" i="0" dirty="0">
              <a:solidFill>
                <a:srgbClr val="0070C0"/>
              </a:solidFill>
            </a:endParaRPr>
          </a:p>
        </p:txBody>
      </p:sp>
      <p:pic>
        <p:nvPicPr>
          <p:cNvPr id="4" name="Picture 3">
            <a:extLst>
              <a:ext uri="{FF2B5EF4-FFF2-40B4-BE49-F238E27FC236}">
                <a16:creationId xmlns:a16="http://schemas.microsoft.com/office/drawing/2014/main" xmlns="" id="{2FA0AA54-88E1-40C4-AD5A-50C40F1145AE}"/>
              </a:ext>
            </a:extLst>
          </p:cNvPr>
          <p:cNvPicPr>
            <a:picLocks noChangeAspect="1"/>
          </p:cNvPicPr>
          <p:nvPr/>
        </p:nvPicPr>
        <p:blipFill>
          <a:blip r:embed="rId3"/>
          <a:stretch>
            <a:fillRect/>
          </a:stretch>
        </p:blipFill>
        <p:spPr>
          <a:xfrm>
            <a:off x="656983" y="3690257"/>
            <a:ext cx="3513292" cy="2058109"/>
          </a:xfrm>
          <a:prstGeom prst="rect">
            <a:avLst/>
          </a:prstGeom>
        </p:spPr>
      </p:pic>
      <p:pic>
        <p:nvPicPr>
          <p:cNvPr id="5" name="Picture 4">
            <a:extLst>
              <a:ext uri="{FF2B5EF4-FFF2-40B4-BE49-F238E27FC236}">
                <a16:creationId xmlns:a16="http://schemas.microsoft.com/office/drawing/2014/main" xmlns="" id="{EDCB0751-1AB5-475D-97BE-C94FFB23314D}"/>
              </a:ext>
            </a:extLst>
          </p:cNvPr>
          <p:cNvPicPr>
            <a:picLocks noChangeAspect="1"/>
          </p:cNvPicPr>
          <p:nvPr/>
        </p:nvPicPr>
        <p:blipFill>
          <a:blip r:embed="rId4"/>
          <a:stretch>
            <a:fillRect/>
          </a:stretch>
        </p:blipFill>
        <p:spPr>
          <a:xfrm>
            <a:off x="4700923" y="2122715"/>
            <a:ext cx="6546236" cy="3665892"/>
          </a:xfrm>
          <a:prstGeom prst="rect">
            <a:avLst/>
          </a:prstGeom>
        </p:spPr>
      </p:pic>
    </p:spTree>
    <p:extLst>
      <p:ext uri="{BB962C8B-B14F-4D97-AF65-F5344CB8AC3E}">
        <p14:creationId xmlns:p14="http://schemas.microsoft.com/office/powerpoint/2010/main" val="2668186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xmlns="" id="{5DF0ABDC-C29E-46EA-A8C5-51B2BEDC0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26" name="Straight Connector 29">
            <a:extLst>
              <a:ext uri="{FF2B5EF4-FFF2-40B4-BE49-F238E27FC236}">
                <a16:creationId xmlns:a16="http://schemas.microsoft.com/office/drawing/2014/main" xmlns="" id="{9AAA1ABC-EDDB-47B3-BF58-8700979C6C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Rectangle 31">
            <a:extLst>
              <a:ext uri="{FF2B5EF4-FFF2-40B4-BE49-F238E27FC236}">
                <a16:creationId xmlns:a16="http://schemas.microsoft.com/office/drawing/2014/main" xmlns="" id="{8940BF86-1545-454F-930D-D633E83BA4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xmlns="" id="{C5D152A5-CDFB-4ED3-88A1-E674D0D58EAA}"/>
              </a:ext>
            </a:extLst>
          </p:cNvPr>
          <p:cNvSpPr>
            <a:spLocks noGrp="1"/>
          </p:cNvSpPr>
          <p:nvPr>
            <p:ph type="title"/>
          </p:nvPr>
        </p:nvSpPr>
        <p:spPr>
          <a:xfrm>
            <a:off x="651767" y="643466"/>
            <a:ext cx="3689094" cy="5286594"/>
          </a:xfrm>
        </p:spPr>
        <p:txBody>
          <a:bodyPr vert="horz" lIns="91440" tIns="45720" rIns="91440" bIns="45720" rtlCol="0" anchor="t">
            <a:normAutofit/>
          </a:bodyPr>
          <a:lstStyle/>
          <a:p>
            <a:pPr>
              <a:lnSpc>
                <a:spcPct val="90000"/>
              </a:lnSpc>
            </a:pPr>
            <a:r>
              <a:rPr lang="en-US" sz="3700" dirty="0" err="1" smtClean="0"/>
              <a:t>Comunica</a:t>
            </a:r>
            <a:r>
              <a:rPr lang="ro-RO" sz="3700" dirty="0" smtClean="0"/>
              <a:t>rea este importantă</a:t>
            </a:r>
            <a:endParaRPr lang="en-US" sz="3700" dirty="0"/>
          </a:p>
        </p:txBody>
      </p:sp>
      <p:cxnSp>
        <p:nvCxnSpPr>
          <p:cNvPr id="29" name="Straight Connector 33">
            <a:extLst>
              <a:ext uri="{FF2B5EF4-FFF2-40B4-BE49-F238E27FC236}">
                <a16:creationId xmlns:a16="http://schemas.microsoft.com/office/drawing/2014/main" xmlns="" id="{6BAD51BF-92DF-4BA7-A185-7E1D78DF4E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62596" y="643466"/>
            <a:ext cx="0" cy="6214534"/>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xmlns="" id="{BE0D387B-EC2D-4CB8-9397-279917E347D8}"/>
              </a:ext>
            </a:extLst>
          </p:cNvPr>
          <p:cNvSpPr>
            <a:spLocks noGrp="1"/>
          </p:cNvSpPr>
          <p:nvPr>
            <p:ph type="body" sz="half" idx="2"/>
          </p:nvPr>
        </p:nvSpPr>
        <p:spPr>
          <a:xfrm>
            <a:off x="4984329" y="643466"/>
            <a:ext cx="5154935" cy="4964126"/>
          </a:xfrm>
        </p:spPr>
        <p:txBody>
          <a:bodyPr vert="horz" lIns="91440" tIns="45720" rIns="91440" bIns="45720" rtlCol="0">
            <a:normAutofit/>
          </a:bodyPr>
          <a:lstStyle/>
          <a:p>
            <a:pPr marL="285750" indent="-283464" algn="l">
              <a:lnSpc>
                <a:spcPct val="112000"/>
              </a:lnSpc>
              <a:buChar char="•"/>
            </a:pPr>
            <a:r>
              <a:rPr lang="ro-RO" dirty="0" smtClean="0"/>
              <a:t>Spitalul </a:t>
            </a:r>
            <a:r>
              <a:rPr lang="en-US" dirty="0" smtClean="0"/>
              <a:t>Cone </a:t>
            </a:r>
            <a:r>
              <a:rPr lang="en-US" dirty="0"/>
              <a:t>Green Valley </a:t>
            </a:r>
            <a:r>
              <a:rPr lang="en-US" dirty="0" smtClean="0"/>
              <a:t>a</a:t>
            </a:r>
            <a:r>
              <a:rPr lang="ro-RO" dirty="0" smtClean="0"/>
              <a:t>re </a:t>
            </a:r>
            <a:r>
              <a:rPr lang="en-US" dirty="0" err="1" smtClean="0"/>
              <a:t>numeroase</a:t>
            </a:r>
            <a:r>
              <a:rPr lang="en-US" dirty="0" smtClean="0"/>
              <a:t> </a:t>
            </a:r>
            <a:r>
              <a:rPr lang="ro-RO" dirty="0" smtClean="0"/>
              <a:t>nurse</a:t>
            </a:r>
            <a:r>
              <a:rPr lang="en-US" dirty="0" smtClean="0"/>
              <a:t>, </a:t>
            </a:r>
            <a:r>
              <a:rPr lang="en-US" dirty="0" err="1"/>
              <a:t>medici</a:t>
            </a:r>
            <a:r>
              <a:rPr lang="en-US" dirty="0"/>
              <a:t>, </a:t>
            </a:r>
            <a:r>
              <a:rPr lang="en-US" dirty="0" err="1"/>
              <a:t>terapeuți</a:t>
            </a:r>
            <a:r>
              <a:rPr lang="en-US" dirty="0"/>
              <a:t> </a:t>
            </a:r>
            <a:r>
              <a:rPr lang="en-US" dirty="0" err="1"/>
              <a:t>respiratori</a:t>
            </a:r>
            <a:r>
              <a:rPr lang="en-US" dirty="0"/>
              <a:t> </a:t>
            </a:r>
            <a:r>
              <a:rPr lang="en-US" dirty="0" err="1"/>
              <a:t>și</a:t>
            </a:r>
            <a:r>
              <a:rPr lang="en-US" dirty="0"/>
              <a:t> </a:t>
            </a:r>
            <a:r>
              <a:rPr lang="en-US" dirty="0" err="1"/>
              <a:t>alți</a:t>
            </a:r>
            <a:r>
              <a:rPr lang="en-US" dirty="0"/>
              <a:t> </a:t>
            </a:r>
            <a:r>
              <a:rPr lang="en-US" dirty="0" err="1"/>
              <a:t>angajați</a:t>
            </a:r>
            <a:r>
              <a:rPr lang="en-US" dirty="0"/>
              <a:t> care se </a:t>
            </a:r>
            <a:r>
              <a:rPr lang="en-US" dirty="0" err="1" smtClean="0"/>
              <a:t>dedic</a:t>
            </a:r>
            <a:r>
              <a:rPr lang="ro-RO" dirty="0" smtClean="0"/>
              <a:t>ă</a:t>
            </a:r>
            <a:r>
              <a:rPr lang="en-US" dirty="0" smtClean="0"/>
              <a:t> </a:t>
            </a:r>
            <a:r>
              <a:rPr lang="en-US" dirty="0" err="1"/>
              <a:t>îngrijirii</a:t>
            </a:r>
            <a:r>
              <a:rPr lang="en-US" dirty="0"/>
              <a:t> </a:t>
            </a:r>
            <a:r>
              <a:rPr lang="en-US" dirty="0" err="1"/>
              <a:t>pacienților</a:t>
            </a:r>
            <a:r>
              <a:rPr lang="en-US" dirty="0"/>
              <a:t> cu Covid-19.</a:t>
            </a:r>
          </a:p>
          <a:p>
            <a:pPr marL="285750" indent="-283464" algn="l">
              <a:lnSpc>
                <a:spcPct val="112000"/>
              </a:lnSpc>
              <a:buChar char="•"/>
            </a:pPr>
            <a:r>
              <a:rPr lang="en-US" dirty="0" err="1"/>
              <a:t>Comunicarea</a:t>
            </a:r>
            <a:r>
              <a:rPr lang="en-US" dirty="0"/>
              <a:t> </a:t>
            </a:r>
            <a:r>
              <a:rPr lang="ro-RO" dirty="0" smtClean="0"/>
              <a:t>este </a:t>
            </a:r>
            <a:r>
              <a:rPr lang="en-US" dirty="0" err="1" smtClean="0"/>
              <a:t>esențială</a:t>
            </a:r>
            <a:r>
              <a:rPr lang="en-US" dirty="0" smtClean="0"/>
              <a:t> </a:t>
            </a:r>
            <a:r>
              <a:rPr lang="ro-RO" dirty="0" smtClean="0"/>
              <a:t>în </a:t>
            </a:r>
            <a:r>
              <a:rPr lang="en-US" dirty="0" err="1" smtClean="0"/>
              <a:t>îngrijirea</a:t>
            </a:r>
            <a:r>
              <a:rPr lang="en-US" dirty="0" smtClean="0"/>
              <a:t> </a:t>
            </a:r>
            <a:r>
              <a:rPr lang="en-US" dirty="0" err="1"/>
              <a:t>optimă</a:t>
            </a:r>
            <a:r>
              <a:rPr lang="en-US" dirty="0"/>
              <a:t> a </a:t>
            </a:r>
            <a:r>
              <a:rPr lang="en-US" dirty="0" err="1"/>
              <a:t>pacientului</a:t>
            </a:r>
            <a:r>
              <a:rPr lang="en-US" dirty="0"/>
              <a:t>.</a:t>
            </a:r>
          </a:p>
          <a:p>
            <a:pPr marL="285750" indent="-283464" algn="l">
              <a:lnSpc>
                <a:spcPct val="112000"/>
              </a:lnSpc>
              <a:buChar char="•"/>
            </a:pPr>
            <a:r>
              <a:rPr lang="en-US" dirty="0" err="1"/>
              <a:t>Informare</a:t>
            </a:r>
            <a:r>
              <a:rPr lang="en-US" dirty="0"/>
              <a:t> </a:t>
            </a:r>
            <a:r>
              <a:rPr lang="en-US" dirty="0" err="1"/>
              <a:t>după</a:t>
            </a:r>
            <a:r>
              <a:rPr lang="en-US" dirty="0"/>
              <a:t> </a:t>
            </a:r>
            <a:r>
              <a:rPr lang="en-US" dirty="0" err="1"/>
              <a:t>evenimente</a:t>
            </a:r>
            <a:r>
              <a:rPr lang="en-US" dirty="0"/>
              <a:t> </a:t>
            </a:r>
            <a:r>
              <a:rPr lang="en-US" dirty="0" err="1"/>
              <a:t>majore</a:t>
            </a:r>
            <a:r>
              <a:rPr lang="en-US" dirty="0"/>
              <a:t> (cum </a:t>
            </a:r>
            <a:r>
              <a:rPr lang="en-US" dirty="0" err="1"/>
              <a:t>ar</a:t>
            </a:r>
            <a:r>
              <a:rPr lang="en-US" dirty="0"/>
              <a:t> fi </a:t>
            </a:r>
            <a:r>
              <a:rPr lang="ro-RO" dirty="0" smtClean="0"/>
              <a:t>înrăutățirea stării de sănătate a </a:t>
            </a:r>
            <a:r>
              <a:rPr lang="en-US" dirty="0" err="1" smtClean="0"/>
              <a:t>pacientului</a:t>
            </a:r>
            <a:r>
              <a:rPr lang="en-US" dirty="0" smtClean="0"/>
              <a:t> </a:t>
            </a:r>
            <a:r>
              <a:rPr lang="en-US" dirty="0" err="1"/>
              <a:t>și</a:t>
            </a:r>
            <a:r>
              <a:rPr lang="en-US" dirty="0"/>
              <a:t> </a:t>
            </a:r>
            <a:r>
              <a:rPr lang="en-US" dirty="0" err="1"/>
              <a:t>transferul</a:t>
            </a:r>
            <a:r>
              <a:rPr lang="en-US" dirty="0"/>
              <a:t> la </a:t>
            </a:r>
            <a:r>
              <a:rPr lang="en-US" dirty="0" err="1"/>
              <a:t>terapie</a:t>
            </a:r>
            <a:r>
              <a:rPr lang="en-US" dirty="0"/>
              <a:t> </a:t>
            </a:r>
            <a:r>
              <a:rPr lang="en-US" dirty="0" err="1"/>
              <a:t>intensivă</a:t>
            </a:r>
            <a:r>
              <a:rPr lang="en-US" dirty="0"/>
              <a:t> </a:t>
            </a:r>
            <a:r>
              <a:rPr lang="en-US" dirty="0" err="1"/>
              <a:t>sau</a:t>
            </a:r>
            <a:r>
              <a:rPr lang="en-US" dirty="0"/>
              <a:t> </a:t>
            </a:r>
            <a:r>
              <a:rPr lang="en-US" dirty="0" err="1" smtClean="0"/>
              <a:t>pacient</a:t>
            </a:r>
            <a:r>
              <a:rPr lang="en-US" dirty="0" smtClean="0"/>
              <a:t> </a:t>
            </a:r>
            <a:r>
              <a:rPr lang="en-US" dirty="0" err="1"/>
              <a:t>decedat</a:t>
            </a:r>
            <a:r>
              <a:rPr lang="en-US" dirty="0"/>
              <a:t>)</a:t>
            </a:r>
          </a:p>
          <a:p>
            <a:pPr marL="285750" indent="-283464" algn="l">
              <a:lnSpc>
                <a:spcPct val="112000"/>
              </a:lnSpc>
              <a:buChar char="•"/>
            </a:pPr>
            <a:r>
              <a:rPr lang="en-US" dirty="0" err="1"/>
              <a:t>Îmbrățișări</a:t>
            </a:r>
            <a:r>
              <a:rPr lang="en-US" dirty="0"/>
              <a:t> </a:t>
            </a:r>
            <a:r>
              <a:rPr lang="en-US" dirty="0" err="1"/>
              <a:t>zilnice</a:t>
            </a:r>
            <a:r>
              <a:rPr lang="en-US" dirty="0"/>
              <a:t> </a:t>
            </a:r>
            <a:r>
              <a:rPr lang="ro-RO" dirty="0" smtClean="0"/>
              <a:t>pentru încurajare</a:t>
            </a:r>
            <a:endParaRPr lang="en-US" dirty="0"/>
          </a:p>
          <a:p>
            <a:pPr marL="285750" indent="-283464" algn="l">
              <a:lnSpc>
                <a:spcPct val="112000"/>
              </a:lnSpc>
              <a:buChar char="•"/>
            </a:pPr>
            <a:r>
              <a:rPr lang="en-US" dirty="0" err="1"/>
              <a:t>Comunicarea</a:t>
            </a:r>
            <a:r>
              <a:rPr lang="en-US" dirty="0"/>
              <a:t> </a:t>
            </a:r>
            <a:r>
              <a:rPr lang="en-US" dirty="0" err="1"/>
              <a:t>zilnică</a:t>
            </a:r>
            <a:r>
              <a:rPr lang="en-US" dirty="0"/>
              <a:t> cu </a:t>
            </a:r>
            <a:r>
              <a:rPr lang="en-US" dirty="0" err="1"/>
              <a:t>reprezentanții</a:t>
            </a:r>
            <a:r>
              <a:rPr lang="en-US" dirty="0"/>
              <a:t> </a:t>
            </a:r>
            <a:r>
              <a:rPr lang="en-US" dirty="0" err="1"/>
              <a:t>familiei</a:t>
            </a:r>
            <a:r>
              <a:rPr lang="en-US" dirty="0"/>
              <a:t> </a:t>
            </a:r>
            <a:r>
              <a:rPr lang="en-US" dirty="0" err="1"/>
              <a:t>pacientului</a:t>
            </a:r>
            <a:r>
              <a:rPr lang="en-US" dirty="0"/>
              <a:t> - cu </a:t>
            </a:r>
            <a:r>
              <a:rPr lang="en-US" dirty="0" err="1"/>
              <a:t>medicul</a:t>
            </a:r>
            <a:r>
              <a:rPr lang="en-US" dirty="0"/>
              <a:t>, </a:t>
            </a:r>
            <a:r>
              <a:rPr lang="en-US" dirty="0" err="1" smtClean="0"/>
              <a:t>asistent</a:t>
            </a:r>
            <a:r>
              <a:rPr lang="ro-RO" dirty="0" smtClean="0"/>
              <a:t>ul</a:t>
            </a:r>
            <a:r>
              <a:rPr lang="en-US" dirty="0" smtClean="0"/>
              <a:t> medical </a:t>
            </a:r>
            <a:r>
              <a:rPr lang="en-US" dirty="0" err="1"/>
              <a:t>și</a:t>
            </a:r>
            <a:r>
              <a:rPr lang="en-US" dirty="0"/>
              <a:t> </a:t>
            </a:r>
            <a:r>
              <a:rPr lang="en-US" dirty="0" err="1"/>
              <a:t>alți</a:t>
            </a:r>
            <a:r>
              <a:rPr lang="en-US" dirty="0"/>
              <a:t> </a:t>
            </a:r>
            <a:r>
              <a:rPr lang="en-US" dirty="0" err="1"/>
              <a:t>membri</a:t>
            </a:r>
            <a:r>
              <a:rPr lang="en-US" dirty="0"/>
              <a:t> </a:t>
            </a:r>
            <a:r>
              <a:rPr lang="en-US" dirty="0" err="1"/>
              <a:t>ai</a:t>
            </a:r>
            <a:r>
              <a:rPr lang="en-US" dirty="0"/>
              <a:t> </a:t>
            </a:r>
            <a:r>
              <a:rPr lang="en-US" dirty="0" err="1"/>
              <a:t>echipei</a:t>
            </a:r>
            <a:endParaRPr lang="en-US" sz="1600" dirty="0"/>
          </a:p>
        </p:txBody>
      </p:sp>
      <p:sp>
        <p:nvSpPr>
          <p:cNvPr id="31" name="Freeform 6">
            <a:extLst>
              <a:ext uri="{FF2B5EF4-FFF2-40B4-BE49-F238E27FC236}">
                <a16:creationId xmlns:a16="http://schemas.microsoft.com/office/drawing/2014/main" xmlns="" id="{4FA98957-023B-4B4C-B8F5-A60254A636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2"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pic>
        <p:nvPicPr>
          <p:cNvPr id="11" name="Picture 11" descr="A person holding a wine glass&#10;&#10;Description automatically generated">
            <a:extLst>
              <a:ext uri="{FF2B5EF4-FFF2-40B4-BE49-F238E27FC236}">
                <a16:creationId xmlns:a16="http://schemas.microsoft.com/office/drawing/2014/main" xmlns="" id="{DD84765C-210F-48A1-8CBE-CFFCE5553AB7}"/>
              </a:ext>
            </a:extLst>
          </p:cNvPr>
          <p:cNvPicPr>
            <a:picLocks noChangeAspect="1"/>
          </p:cNvPicPr>
          <p:nvPr/>
        </p:nvPicPr>
        <p:blipFill rotWithShape="1">
          <a:blip r:embed="rId3"/>
          <a:srcRect l="33017" r="10844" b="418"/>
          <a:stretch/>
        </p:blipFill>
        <p:spPr>
          <a:xfrm>
            <a:off x="885645" y="1867106"/>
            <a:ext cx="3404514" cy="3411379"/>
          </a:xfrm>
          <a:prstGeom prst="rect">
            <a:avLst/>
          </a:prstGeom>
        </p:spPr>
      </p:pic>
    </p:spTree>
    <p:extLst>
      <p:ext uri="{BB962C8B-B14F-4D97-AF65-F5344CB8AC3E}">
        <p14:creationId xmlns:p14="http://schemas.microsoft.com/office/powerpoint/2010/main" val="341397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6">
            <a:extLst>
              <a:ext uri="{FF2B5EF4-FFF2-40B4-BE49-F238E27FC236}">
                <a16:creationId xmlns:a16="http://schemas.microsoft.com/office/drawing/2014/main" xmlns="" id="{49EC5C96-A5B7-48AF-865B-32EA92606F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40" name="Straight Connector 39">
            <a:extLst>
              <a:ext uri="{FF2B5EF4-FFF2-40B4-BE49-F238E27FC236}">
                <a16:creationId xmlns:a16="http://schemas.microsoft.com/office/drawing/2014/main" xmlns="" id="{87D3361C-8AD4-4C09-8E01-4332488617A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xmlns="" id="{2B74DDF8-6032-4D53-95C3-274EBC561A4E}"/>
              </a:ext>
            </a:extLst>
          </p:cNvPr>
          <p:cNvSpPr>
            <a:spLocks noGrp="1"/>
          </p:cNvSpPr>
          <p:nvPr>
            <p:ph type="title"/>
          </p:nvPr>
        </p:nvSpPr>
        <p:spPr>
          <a:xfrm>
            <a:off x="1354670" y="837302"/>
            <a:ext cx="9988274" cy="1036654"/>
          </a:xfrm>
        </p:spPr>
        <p:txBody>
          <a:bodyPr vert="horz" lIns="91440" tIns="45720" rIns="91440" bIns="45720" rtlCol="0" anchor="t">
            <a:normAutofit/>
          </a:bodyPr>
          <a:lstStyle/>
          <a:p>
            <a:pPr algn="ctr">
              <a:lnSpc>
                <a:spcPct val="85000"/>
              </a:lnSpc>
            </a:pPr>
            <a:r>
              <a:rPr lang="ro-RO" sz="3400" b="1" i="0" cap="all" dirty="0" smtClean="0">
                <a:solidFill>
                  <a:schemeClr val="tx2"/>
                </a:solidFill>
              </a:rPr>
              <a:t>Întrebări și</a:t>
            </a:r>
            <a:r>
              <a:rPr lang="en-US" sz="3400" i="0" dirty="0" smtClean="0">
                <a:solidFill>
                  <a:schemeClr val="tx2"/>
                </a:solidFill>
              </a:rPr>
              <a:t> </a:t>
            </a:r>
            <a:r>
              <a:rPr lang="en-US" sz="3400" b="1" i="0" cap="all" dirty="0" smtClean="0">
                <a:solidFill>
                  <a:schemeClr val="tx2"/>
                </a:solidFill>
              </a:rPr>
              <a:t>D</a:t>
            </a:r>
            <a:r>
              <a:rPr lang="ro-RO" sz="3400" b="1" i="0" cap="all" dirty="0" smtClean="0">
                <a:solidFill>
                  <a:schemeClr val="tx2"/>
                </a:solidFill>
              </a:rPr>
              <a:t>ezbateri</a:t>
            </a:r>
            <a:endParaRPr lang="en-US" sz="3400" b="1" i="0" cap="all" dirty="0">
              <a:solidFill>
                <a:schemeClr val="tx2"/>
              </a:solidFill>
            </a:endParaRPr>
          </a:p>
        </p:txBody>
      </p:sp>
      <p:cxnSp>
        <p:nvCxnSpPr>
          <p:cNvPr id="42" name="Straight Connector 41">
            <a:extLst>
              <a:ext uri="{FF2B5EF4-FFF2-40B4-BE49-F238E27FC236}">
                <a16:creationId xmlns:a16="http://schemas.microsoft.com/office/drawing/2014/main" xmlns="" id="{1ACF48EF-9227-4349-99D4-92AFE6503EA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3BBF648D-53D0-4E39-9C17-865CC1D0F686}"/>
              </a:ext>
            </a:extLst>
          </p:cNvPr>
          <p:cNvPicPr>
            <a:picLocks noChangeAspect="1"/>
          </p:cNvPicPr>
          <p:nvPr/>
        </p:nvPicPr>
        <p:blipFill>
          <a:blip r:embed="rId3"/>
          <a:stretch>
            <a:fillRect/>
          </a:stretch>
        </p:blipFill>
        <p:spPr>
          <a:xfrm>
            <a:off x="3067050" y="2250966"/>
            <a:ext cx="6423767" cy="3613368"/>
          </a:xfrm>
          <a:prstGeom prst="rect">
            <a:avLst/>
          </a:prstGeom>
        </p:spPr>
      </p:pic>
      <p:sp>
        <p:nvSpPr>
          <p:cNvPr id="44" name="Freeform 6">
            <a:extLst>
              <a:ext uri="{FF2B5EF4-FFF2-40B4-BE49-F238E27FC236}">
                <a16:creationId xmlns:a16="http://schemas.microsoft.com/office/drawing/2014/main" xmlns="" id="{E5B0D21A-2419-4455-813A-EC140CF0C3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86389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21AE73-510D-4B1B-85E0-35B0DBCEAF40}"/>
              </a:ext>
            </a:extLst>
          </p:cNvPr>
          <p:cNvSpPr>
            <a:spLocks noGrp="1"/>
          </p:cNvSpPr>
          <p:nvPr>
            <p:ph type="title"/>
          </p:nvPr>
        </p:nvSpPr>
        <p:spPr>
          <a:xfrm>
            <a:off x="716279" y="338309"/>
            <a:ext cx="10536556" cy="658641"/>
          </a:xfrm>
        </p:spPr>
        <p:txBody>
          <a:bodyPr/>
          <a:lstStyle/>
          <a:p>
            <a:pPr algn="l"/>
            <a:r>
              <a:rPr lang="ro-RO" b="1" i="0" dirty="0" smtClean="0">
                <a:solidFill>
                  <a:srgbClr val="0070C0"/>
                </a:solidFill>
              </a:rPr>
              <a:t>Echipamentul </a:t>
            </a:r>
            <a:r>
              <a:rPr lang="en-US" b="1" i="0" dirty="0" smtClean="0">
                <a:solidFill>
                  <a:srgbClr val="0070C0"/>
                </a:solidFill>
              </a:rPr>
              <a:t>Personal </a:t>
            </a:r>
            <a:r>
              <a:rPr lang="ro-RO" b="1" i="0" dirty="0" smtClean="0">
                <a:solidFill>
                  <a:srgbClr val="0070C0"/>
                </a:solidFill>
              </a:rPr>
              <a:t>de </a:t>
            </a:r>
            <a:r>
              <a:rPr lang="en-US" b="1" i="0" dirty="0" err="1" smtClean="0">
                <a:solidFill>
                  <a:srgbClr val="0070C0"/>
                </a:solidFill>
              </a:rPr>
              <a:t>Prote</a:t>
            </a:r>
            <a:r>
              <a:rPr lang="ro-RO" b="1" i="0" dirty="0" smtClean="0">
                <a:solidFill>
                  <a:srgbClr val="0070C0"/>
                </a:solidFill>
              </a:rPr>
              <a:t>jare</a:t>
            </a:r>
            <a:endParaRPr lang="en-US" b="1" i="0" dirty="0">
              <a:solidFill>
                <a:srgbClr val="0070C0"/>
              </a:solidFill>
            </a:endParaRPr>
          </a:p>
        </p:txBody>
      </p:sp>
      <p:sp>
        <p:nvSpPr>
          <p:cNvPr id="4" name="Text Placeholder 3">
            <a:extLst>
              <a:ext uri="{FF2B5EF4-FFF2-40B4-BE49-F238E27FC236}">
                <a16:creationId xmlns:a16="http://schemas.microsoft.com/office/drawing/2014/main" xmlns="" id="{DF91E17A-9254-432B-ABA8-98E5EED4C877}"/>
              </a:ext>
            </a:extLst>
          </p:cNvPr>
          <p:cNvSpPr>
            <a:spLocks noGrp="1"/>
          </p:cNvSpPr>
          <p:nvPr>
            <p:ph type="body" sz="half" idx="2"/>
          </p:nvPr>
        </p:nvSpPr>
        <p:spPr>
          <a:xfrm>
            <a:off x="659129" y="1368118"/>
            <a:ext cx="4472941" cy="4689781"/>
          </a:xfrm>
        </p:spPr>
        <p:txBody>
          <a:bodyPr vert="horz" lIns="91440" tIns="45720" rIns="91440" bIns="45720" rtlCol="0" anchor="t">
            <a:normAutofit/>
          </a:bodyPr>
          <a:lstStyle/>
          <a:p>
            <a:pPr algn="l"/>
            <a:r>
              <a:rPr lang="ro-RO" sz="2400" b="1" u="sng" dirty="0" smtClean="0"/>
              <a:t>Standardele pentru personalul </a:t>
            </a:r>
            <a:r>
              <a:rPr lang="en-US" sz="2400" b="1" u="sng" dirty="0" smtClean="0"/>
              <a:t> nursing:</a:t>
            </a:r>
            <a:endParaRPr lang="en-US" sz="2400" b="1" u="sng" dirty="0"/>
          </a:p>
          <a:p>
            <a:pPr marL="342900" indent="-342900" algn="l">
              <a:buFont typeface="+mj-lt"/>
              <a:buAutoNum type="arabicPeriod"/>
            </a:pPr>
            <a:r>
              <a:rPr lang="ro-RO" sz="2200" dirty="0" smtClean="0"/>
              <a:t>Față de mască </a:t>
            </a:r>
            <a:r>
              <a:rPr lang="en-US" sz="2200" dirty="0" smtClean="0"/>
              <a:t>N95</a:t>
            </a:r>
            <a:r>
              <a:rPr lang="en-US" sz="2200" dirty="0"/>
              <a:t> </a:t>
            </a:r>
            <a:r>
              <a:rPr lang="en-US" sz="2200" dirty="0" smtClean="0"/>
              <a:t>or </a:t>
            </a:r>
            <a:r>
              <a:rPr lang="ro-RO" sz="2200" dirty="0" smtClean="0"/>
              <a:t>sau respirator de aer c</a:t>
            </a:r>
            <a:r>
              <a:rPr lang="en-US" sz="2200" dirty="0" err="1" smtClean="0"/>
              <a:t>ontrol</a:t>
            </a:r>
            <a:r>
              <a:rPr lang="ro-RO" sz="2200" dirty="0" smtClean="0"/>
              <a:t>at</a:t>
            </a:r>
            <a:endParaRPr lang="en-US" sz="2200" dirty="0">
              <a:highlight>
                <a:srgbClr val="FFFF00"/>
              </a:highlight>
            </a:endParaRPr>
          </a:p>
          <a:p>
            <a:pPr marL="342900" indent="-342900" algn="l">
              <a:buAutoNum type="arabicPeriod"/>
            </a:pPr>
            <a:r>
              <a:rPr lang="ro-RO" sz="2200" dirty="0"/>
              <a:t>Față de mască </a:t>
            </a:r>
            <a:r>
              <a:rPr lang="ro-RO" sz="2200" dirty="0" smtClean="0"/>
              <a:t>și blindaj</a:t>
            </a:r>
            <a:endParaRPr lang="en-US" sz="2200" dirty="0"/>
          </a:p>
          <a:p>
            <a:pPr marL="342900" indent="-342900" algn="l">
              <a:buAutoNum type="arabicPeriod"/>
            </a:pPr>
            <a:r>
              <a:rPr lang="ro-RO" sz="2200" dirty="0" smtClean="0"/>
              <a:t>Halat i</a:t>
            </a:r>
            <a:r>
              <a:rPr lang="en-US" sz="2200" dirty="0" err="1" smtClean="0"/>
              <a:t>mpermeab</a:t>
            </a:r>
            <a:r>
              <a:rPr lang="ro-RO" sz="2200" dirty="0" smtClean="0"/>
              <a:t>i</a:t>
            </a:r>
            <a:r>
              <a:rPr lang="en-US" sz="2200" dirty="0" smtClean="0"/>
              <a:t>l </a:t>
            </a:r>
            <a:r>
              <a:rPr lang="ro-RO" sz="2200" dirty="0" smtClean="0"/>
              <a:t>de unică folosință</a:t>
            </a:r>
            <a:endParaRPr lang="en-US" sz="2200" dirty="0" smtClean="0"/>
          </a:p>
          <a:p>
            <a:pPr marL="342900" indent="-342900" algn="l">
              <a:buAutoNum type="arabicPeriod"/>
            </a:pPr>
            <a:r>
              <a:rPr lang="ro-RO" sz="2200" dirty="0" smtClean="0"/>
              <a:t>Mănuși nesterile</a:t>
            </a:r>
            <a:endParaRPr lang="en-US" sz="2200" dirty="0" smtClean="0"/>
          </a:p>
          <a:p>
            <a:pPr marL="342900" indent="-342900" algn="l">
              <a:buAutoNum type="arabicPeriod"/>
            </a:pPr>
            <a:r>
              <a:rPr lang="ro-RO" sz="2200" dirty="0" smtClean="0"/>
              <a:t>Huse pentru încălțăminte</a:t>
            </a:r>
            <a:endParaRPr lang="en-US" sz="2200" dirty="0"/>
          </a:p>
        </p:txBody>
      </p:sp>
      <p:pic>
        <p:nvPicPr>
          <p:cNvPr id="6" name="Content Placeholder 5">
            <a:extLst>
              <a:ext uri="{FF2B5EF4-FFF2-40B4-BE49-F238E27FC236}">
                <a16:creationId xmlns:a16="http://schemas.microsoft.com/office/drawing/2014/main" xmlns="" id="{5AE06C8D-5238-4838-B6B2-445B7C779024}"/>
              </a:ext>
            </a:extLst>
          </p:cNvPr>
          <p:cNvPicPr>
            <a:picLocks noGrp="1" noChangeAspect="1"/>
          </p:cNvPicPr>
          <p:nvPr>
            <p:ph idx="1"/>
          </p:nvPr>
        </p:nvPicPr>
        <p:blipFill rotWithShape="1">
          <a:blip r:embed="rId3"/>
          <a:srcRect l="8512" r="5668"/>
          <a:stretch/>
        </p:blipFill>
        <p:spPr>
          <a:xfrm>
            <a:off x="5241252" y="979413"/>
            <a:ext cx="6400801" cy="5467189"/>
          </a:xfrm>
          <a:prstGeom prst="rect">
            <a:avLst/>
          </a:prstGeom>
        </p:spPr>
      </p:pic>
    </p:spTree>
    <p:extLst>
      <p:ext uri="{BB962C8B-B14F-4D97-AF65-F5344CB8AC3E}">
        <p14:creationId xmlns:p14="http://schemas.microsoft.com/office/powerpoint/2010/main" val="72006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06E43B-AECE-4C70-A916-376677A317EC}"/>
              </a:ext>
            </a:extLst>
          </p:cNvPr>
          <p:cNvSpPr>
            <a:spLocks noGrp="1"/>
          </p:cNvSpPr>
          <p:nvPr>
            <p:ph type="title"/>
          </p:nvPr>
        </p:nvSpPr>
        <p:spPr>
          <a:xfrm>
            <a:off x="723519" y="248039"/>
            <a:ext cx="10283571" cy="751473"/>
          </a:xfrm>
        </p:spPr>
        <p:txBody>
          <a:bodyPr/>
          <a:lstStyle/>
          <a:p>
            <a:pPr algn="ctr"/>
            <a:r>
              <a:rPr lang="ro-RO" b="1" i="0" dirty="0" smtClean="0">
                <a:solidFill>
                  <a:srgbClr val="0070C0"/>
                </a:solidFill>
              </a:rPr>
              <a:t>Siguranța și eficiența personalului </a:t>
            </a:r>
            <a:r>
              <a:rPr lang="en-US" b="1" i="0" dirty="0" smtClean="0">
                <a:solidFill>
                  <a:srgbClr val="0070C0"/>
                </a:solidFill>
              </a:rPr>
              <a:t>Nursing </a:t>
            </a:r>
            <a:endParaRPr lang="en-US" b="1" i="0" dirty="0">
              <a:solidFill>
                <a:srgbClr val="0070C0"/>
              </a:solidFill>
            </a:endParaRPr>
          </a:p>
        </p:txBody>
      </p:sp>
      <p:sp>
        <p:nvSpPr>
          <p:cNvPr id="4" name="Text Placeholder 3">
            <a:extLst>
              <a:ext uri="{FF2B5EF4-FFF2-40B4-BE49-F238E27FC236}">
                <a16:creationId xmlns:a16="http://schemas.microsoft.com/office/drawing/2014/main" xmlns="" id="{96F1491E-1FA8-4E6A-99EB-59DF7EF8E748}"/>
              </a:ext>
            </a:extLst>
          </p:cNvPr>
          <p:cNvSpPr>
            <a:spLocks noGrp="1"/>
          </p:cNvSpPr>
          <p:nvPr>
            <p:ph type="body" sz="half" idx="2"/>
          </p:nvPr>
        </p:nvSpPr>
        <p:spPr>
          <a:xfrm>
            <a:off x="947546" y="1489482"/>
            <a:ext cx="10183874" cy="5059524"/>
          </a:xfrm>
        </p:spPr>
        <p:txBody>
          <a:bodyPr vert="horz" lIns="91440" tIns="45720" rIns="91440" bIns="45720" rtlCol="0" anchor="t">
            <a:normAutofit fontScale="55000" lnSpcReduction="20000"/>
          </a:bodyPr>
          <a:lstStyle/>
          <a:p>
            <a:pPr marL="285750" indent="-285750" algn="l">
              <a:buFont typeface="Arial" panose="020B0604020202020204" pitchFamily="34" charset="0"/>
              <a:buChar char="•"/>
            </a:pPr>
            <a:r>
              <a:rPr lang="ro-RO" sz="4500" dirty="0" smtClean="0"/>
              <a:t>I</a:t>
            </a:r>
            <a:r>
              <a:rPr lang="en-US" sz="4500" dirty="0" err="1" smtClean="0"/>
              <a:t>giena</a:t>
            </a:r>
            <a:r>
              <a:rPr lang="en-US" sz="4500" dirty="0" smtClean="0"/>
              <a:t> </a:t>
            </a:r>
            <a:r>
              <a:rPr lang="en-US" sz="4500" dirty="0" err="1"/>
              <a:t>mâinilor</a:t>
            </a:r>
            <a:r>
              <a:rPr lang="en-US" sz="4500" dirty="0"/>
              <a:t> </a:t>
            </a:r>
            <a:r>
              <a:rPr lang="en-US" sz="4500" dirty="0" err="1"/>
              <a:t>înainte</a:t>
            </a:r>
            <a:r>
              <a:rPr lang="en-US" sz="4500" dirty="0"/>
              <a:t> </a:t>
            </a:r>
            <a:r>
              <a:rPr lang="en-US" sz="4500" dirty="0" err="1"/>
              <a:t>și</a:t>
            </a:r>
            <a:r>
              <a:rPr lang="en-US" sz="4500" dirty="0"/>
              <a:t> </a:t>
            </a:r>
            <a:r>
              <a:rPr lang="en-US" sz="4500" dirty="0" err="1"/>
              <a:t>după</a:t>
            </a:r>
            <a:r>
              <a:rPr lang="en-US" sz="4500" dirty="0"/>
              <a:t> </a:t>
            </a:r>
            <a:r>
              <a:rPr lang="en-US" sz="4500" dirty="0" err="1"/>
              <a:t>fiecare</a:t>
            </a:r>
            <a:r>
              <a:rPr lang="en-US" sz="4500" dirty="0"/>
              <a:t> </a:t>
            </a:r>
            <a:r>
              <a:rPr lang="en-US" sz="4500" dirty="0" err="1"/>
              <a:t>interacțiune</a:t>
            </a:r>
            <a:r>
              <a:rPr lang="en-US" sz="4500" dirty="0"/>
              <a:t> a </a:t>
            </a:r>
            <a:r>
              <a:rPr lang="en-US" sz="4500" dirty="0" err="1"/>
              <a:t>pacientului</a:t>
            </a:r>
            <a:r>
              <a:rPr lang="en-US" sz="4500" dirty="0"/>
              <a:t> </a:t>
            </a:r>
            <a:r>
              <a:rPr lang="en-US" sz="4500" dirty="0" err="1"/>
              <a:t>și</a:t>
            </a:r>
            <a:r>
              <a:rPr lang="en-US" sz="4500" dirty="0"/>
              <a:t> </a:t>
            </a:r>
            <a:r>
              <a:rPr lang="en-US" sz="4500" dirty="0" err="1"/>
              <a:t>mănuși</a:t>
            </a:r>
            <a:r>
              <a:rPr lang="en-US" sz="4500" dirty="0"/>
              <a:t> </a:t>
            </a:r>
            <a:r>
              <a:rPr lang="en-US" sz="4500" dirty="0" err="1"/>
              <a:t>noi</a:t>
            </a:r>
            <a:r>
              <a:rPr lang="en-US" sz="4500" dirty="0"/>
              <a:t>.</a:t>
            </a:r>
          </a:p>
          <a:p>
            <a:pPr marL="285750" indent="-285750" algn="l">
              <a:buFont typeface="Arial" panose="020B0604020202020204" pitchFamily="34" charset="0"/>
              <a:buChar char="•"/>
            </a:pPr>
            <a:r>
              <a:rPr lang="en-US" sz="4500" dirty="0" err="1"/>
              <a:t>Personalul</a:t>
            </a:r>
            <a:r>
              <a:rPr lang="en-US" sz="4500" dirty="0"/>
              <a:t> Donning &amp; Doffer.</a:t>
            </a:r>
          </a:p>
          <a:p>
            <a:pPr marL="285750" indent="-285750" algn="l">
              <a:buFont typeface="Arial" panose="020B0604020202020204" pitchFamily="34" charset="0"/>
              <a:buChar char="•"/>
            </a:pPr>
            <a:r>
              <a:rPr lang="en-US" sz="4500" dirty="0" err="1"/>
              <a:t>Durată</a:t>
            </a:r>
            <a:r>
              <a:rPr lang="en-US" sz="4500" dirty="0"/>
              <a:t> </a:t>
            </a:r>
            <a:r>
              <a:rPr lang="en-US" sz="4500" dirty="0" err="1"/>
              <a:t>mai</a:t>
            </a:r>
            <a:r>
              <a:rPr lang="en-US" sz="4500" dirty="0"/>
              <a:t> mare de </a:t>
            </a:r>
            <a:r>
              <a:rPr lang="en-US" sz="4500" dirty="0" err="1"/>
              <a:t>purtare</a:t>
            </a:r>
            <a:r>
              <a:rPr lang="en-US" sz="4500" dirty="0"/>
              <a:t> a </a:t>
            </a:r>
            <a:r>
              <a:rPr lang="ro-RO" sz="4500" dirty="0" smtClean="0"/>
              <a:t>echipamentului </a:t>
            </a:r>
            <a:r>
              <a:rPr lang="en-US" sz="4500" dirty="0" err="1" smtClean="0"/>
              <a:t>și</a:t>
            </a:r>
            <a:r>
              <a:rPr lang="en-US" sz="4500" dirty="0" smtClean="0"/>
              <a:t> </a:t>
            </a:r>
            <a:r>
              <a:rPr lang="en-US" sz="4500" dirty="0" err="1"/>
              <a:t>mai</a:t>
            </a:r>
            <a:r>
              <a:rPr lang="en-US" sz="4500" dirty="0"/>
              <a:t> </a:t>
            </a:r>
            <a:r>
              <a:rPr lang="en-US" sz="4500" dirty="0" err="1"/>
              <a:t>puține</a:t>
            </a:r>
            <a:r>
              <a:rPr lang="en-US" sz="4500" dirty="0"/>
              <a:t> </a:t>
            </a:r>
            <a:r>
              <a:rPr lang="en-US" sz="4500" dirty="0" err="1"/>
              <a:t>modificări</a:t>
            </a:r>
            <a:r>
              <a:rPr lang="en-US" sz="4500" dirty="0"/>
              <a:t> ale </a:t>
            </a:r>
            <a:r>
              <a:rPr lang="ro-RO" sz="4500" dirty="0" smtClean="0"/>
              <a:t>halatului </a:t>
            </a:r>
            <a:r>
              <a:rPr lang="en-US" sz="4500" dirty="0" smtClean="0"/>
              <a:t>= </a:t>
            </a:r>
            <a:r>
              <a:rPr lang="en-US" sz="4500" dirty="0" err="1"/>
              <a:t>risc</a:t>
            </a:r>
            <a:r>
              <a:rPr lang="en-US" sz="4500" dirty="0"/>
              <a:t> </a:t>
            </a:r>
            <a:r>
              <a:rPr lang="en-US" sz="4500" dirty="0" err="1"/>
              <a:t>redus</a:t>
            </a:r>
            <a:r>
              <a:rPr lang="en-US" sz="4500" dirty="0"/>
              <a:t> de </a:t>
            </a:r>
            <a:r>
              <a:rPr lang="en-US" sz="4500" dirty="0" err="1"/>
              <a:t>contaminare</a:t>
            </a:r>
            <a:r>
              <a:rPr lang="en-US" sz="4500" dirty="0"/>
              <a:t> a </a:t>
            </a:r>
            <a:r>
              <a:rPr lang="en-US" sz="4500" dirty="0" err="1"/>
              <a:t>personalului</a:t>
            </a:r>
            <a:r>
              <a:rPr lang="en-US" sz="4500" dirty="0"/>
              <a:t>.</a:t>
            </a:r>
          </a:p>
          <a:p>
            <a:pPr marL="285750" indent="-285750" algn="l">
              <a:buFont typeface="Arial" panose="020B0604020202020204" pitchFamily="34" charset="0"/>
              <a:buChar char="•"/>
            </a:pPr>
            <a:r>
              <a:rPr lang="en-US" sz="4500" dirty="0" err="1"/>
              <a:t>Halate</a:t>
            </a:r>
            <a:r>
              <a:rPr lang="en-US" sz="4500" dirty="0"/>
              <a:t> </a:t>
            </a:r>
            <a:r>
              <a:rPr lang="en-US" sz="4500" dirty="0" err="1"/>
              <a:t>chirurgicale</a:t>
            </a:r>
            <a:r>
              <a:rPr lang="en-US" sz="4500" dirty="0"/>
              <a:t> din </a:t>
            </a:r>
            <a:r>
              <a:rPr lang="en-US" sz="4500" dirty="0" err="1"/>
              <a:t>pânză</a:t>
            </a:r>
            <a:r>
              <a:rPr lang="en-US" sz="4500" dirty="0"/>
              <a:t> </a:t>
            </a:r>
            <a:r>
              <a:rPr lang="en-US" sz="4500" dirty="0" err="1"/>
              <a:t>refolosibile</a:t>
            </a:r>
            <a:r>
              <a:rPr lang="en-US" sz="4500" dirty="0"/>
              <a:t> </a:t>
            </a:r>
            <a:r>
              <a:rPr lang="en-US" sz="4500" dirty="0" err="1"/>
              <a:t>în</a:t>
            </a:r>
            <a:r>
              <a:rPr lang="en-US" sz="4500" dirty="0"/>
              <a:t> </a:t>
            </a:r>
            <a:r>
              <a:rPr lang="en-US" sz="4500" dirty="0" err="1"/>
              <a:t>loc</a:t>
            </a:r>
            <a:r>
              <a:rPr lang="en-US" sz="4500" dirty="0"/>
              <a:t> de </a:t>
            </a:r>
            <a:r>
              <a:rPr lang="en-US" sz="4500" dirty="0" err="1"/>
              <a:t>halate</a:t>
            </a:r>
            <a:r>
              <a:rPr lang="en-US" sz="4500" dirty="0"/>
              <a:t> de </a:t>
            </a:r>
            <a:r>
              <a:rPr lang="en-US" sz="4500" dirty="0" err="1"/>
              <a:t>unică</a:t>
            </a:r>
            <a:r>
              <a:rPr lang="en-US" sz="4500" dirty="0"/>
              <a:t> </a:t>
            </a:r>
            <a:r>
              <a:rPr lang="en-US" sz="4500" dirty="0" err="1"/>
              <a:t>folosință</a:t>
            </a:r>
            <a:r>
              <a:rPr lang="en-US" sz="4500" dirty="0"/>
              <a:t>.</a:t>
            </a:r>
          </a:p>
          <a:p>
            <a:pPr marL="285750" indent="-285750" algn="l">
              <a:buFont typeface="Arial" panose="020B0604020202020204" pitchFamily="34" charset="0"/>
              <a:buChar char="•"/>
            </a:pPr>
            <a:r>
              <a:rPr lang="en-US" sz="4500" dirty="0" err="1"/>
              <a:t>Controlul</a:t>
            </a:r>
            <a:r>
              <a:rPr lang="en-US" sz="4500" dirty="0"/>
              <a:t> </a:t>
            </a:r>
            <a:r>
              <a:rPr lang="en-US" sz="4500" dirty="0" err="1"/>
              <a:t>temperaturii</a:t>
            </a:r>
            <a:r>
              <a:rPr lang="en-US" sz="4500" dirty="0"/>
              <a:t> </a:t>
            </a:r>
            <a:r>
              <a:rPr lang="en-US" sz="4500" dirty="0" err="1"/>
              <a:t>unității</a:t>
            </a:r>
            <a:r>
              <a:rPr lang="en-US" sz="4500" dirty="0"/>
              <a:t> </a:t>
            </a:r>
            <a:r>
              <a:rPr lang="en-US" sz="4500" dirty="0" err="1"/>
              <a:t>pentru</a:t>
            </a:r>
            <a:r>
              <a:rPr lang="en-US" sz="4500" dirty="0"/>
              <a:t> a </a:t>
            </a:r>
            <a:r>
              <a:rPr lang="en-US" sz="4500" dirty="0" err="1"/>
              <a:t>preveni</a:t>
            </a:r>
            <a:r>
              <a:rPr lang="en-US" sz="4500" dirty="0"/>
              <a:t> </a:t>
            </a:r>
            <a:r>
              <a:rPr lang="en-US" sz="4500" dirty="0" err="1"/>
              <a:t>încălzirea</a:t>
            </a:r>
            <a:r>
              <a:rPr lang="en-US" sz="4500" dirty="0"/>
              <a:t> </a:t>
            </a:r>
            <a:r>
              <a:rPr lang="en-US" sz="4500" dirty="0" err="1"/>
              <a:t>personalului</a:t>
            </a:r>
            <a:r>
              <a:rPr lang="en-US" sz="4500" dirty="0"/>
              <a:t>.</a:t>
            </a:r>
          </a:p>
          <a:p>
            <a:pPr marL="285750" indent="-285750" algn="l">
              <a:buFont typeface="Arial" panose="020B0604020202020204" pitchFamily="34" charset="0"/>
              <a:buChar char="•"/>
            </a:pPr>
            <a:r>
              <a:rPr lang="en-US" sz="4500" dirty="0" err="1"/>
              <a:t>Procesul</a:t>
            </a:r>
            <a:r>
              <a:rPr lang="en-US" sz="4500" dirty="0"/>
              <a:t> de </a:t>
            </a:r>
            <a:r>
              <a:rPr lang="en-US" sz="4500" dirty="0" err="1"/>
              <a:t>decontaminare</a:t>
            </a:r>
            <a:r>
              <a:rPr lang="en-US" sz="4500" dirty="0"/>
              <a:t> a </a:t>
            </a:r>
            <a:r>
              <a:rPr lang="en-US" sz="4500" dirty="0" err="1"/>
              <a:t>măștii</a:t>
            </a:r>
            <a:r>
              <a:rPr lang="en-US" sz="4500" dirty="0"/>
              <a:t> N95, </a:t>
            </a:r>
            <a:r>
              <a:rPr lang="en-US" sz="4500" dirty="0" err="1"/>
              <a:t>astfel</a:t>
            </a:r>
            <a:r>
              <a:rPr lang="en-US" sz="4500" dirty="0"/>
              <a:t> </a:t>
            </a:r>
            <a:r>
              <a:rPr lang="en-US" sz="4500" dirty="0" err="1"/>
              <a:t>încât</a:t>
            </a:r>
            <a:r>
              <a:rPr lang="en-US" sz="4500" dirty="0"/>
              <a:t> </a:t>
            </a:r>
            <a:r>
              <a:rPr lang="en-US" sz="4500" dirty="0" err="1"/>
              <a:t>măștile</a:t>
            </a:r>
            <a:r>
              <a:rPr lang="en-US" sz="4500" dirty="0"/>
              <a:t> </a:t>
            </a:r>
            <a:r>
              <a:rPr lang="en-US" sz="4500" dirty="0" err="1"/>
              <a:t>să</a:t>
            </a:r>
            <a:r>
              <a:rPr lang="en-US" sz="4500" dirty="0"/>
              <a:t> </a:t>
            </a:r>
            <a:r>
              <a:rPr lang="en-US" sz="4500" dirty="0" err="1"/>
              <a:t>poată</a:t>
            </a:r>
            <a:r>
              <a:rPr lang="en-US" sz="4500" dirty="0"/>
              <a:t> fi </a:t>
            </a:r>
            <a:r>
              <a:rPr lang="en-US" sz="4500" dirty="0" err="1"/>
              <a:t>refolosite</a:t>
            </a:r>
            <a:r>
              <a:rPr lang="en-US" sz="4500" dirty="0"/>
              <a:t>.</a:t>
            </a:r>
            <a:endParaRPr lang="en-US" sz="4500" dirty="0"/>
          </a:p>
          <a:p>
            <a:pPr algn="l"/>
            <a:endParaRPr lang="en-US" dirty="0"/>
          </a:p>
        </p:txBody>
      </p:sp>
    </p:spTree>
    <p:extLst>
      <p:ext uri="{BB962C8B-B14F-4D97-AF65-F5344CB8AC3E}">
        <p14:creationId xmlns:p14="http://schemas.microsoft.com/office/powerpoint/2010/main" val="404439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EF0E7-474D-4B23-8F90-BB045A67759B}"/>
              </a:ext>
            </a:extLst>
          </p:cNvPr>
          <p:cNvSpPr>
            <a:spLocks noGrp="1"/>
          </p:cNvSpPr>
          <p:nvPr>
            <p:ph type="title"/>
          </p:nvPr>
        </p:nvSpPr>
        <p:spPr>
          <a:xfrm>
            <a:off x="1457325" y="414703"/>
            <a:ext cx="11107963" cy="852443"/>
          </a:xfrm>
        </p:spPr>
        <p:txBody>
          <a:bodyPr vert="horz" lIns="91440" tIns="45720" rIns="91440" bIns="45720" rtlCol="0" anchor="t">
            <a:normAutofit/>
          </a:bodyPr>
          <a:lstStyle/>
          <a:p>
            <a:pPr algn="l">
              <a:lnSpc>
                <a:spcPct val="90000"/>
              </a:lnSpc>
            </a:pPr>
            <a:r>
              <a:rPr lang="ro-RO" b="1" i="0" dirty="0" smtClean="0">
                <a:solidFill>
                  <a:srgbClr val="0070C0"/>
                </a:solidFill>
              </a:rPr>
              <a:t>Proceudra de d</a:t>
            </a:r>
            <a:r>
              <a:rPr lang="en-US" b="1" i="0" dirty="0" err="1" smtClean="0">
                <a:solidFill>
                  <a:srgbClr val="0070C0"/>
                </a:solidFill>
              </a:rPr>
              <a:t>econtamina</a:t>
            </a:r>
            <a:r>
              <a:rPr lang="ro-RO" b="1" i="0" dirty="0" smtClean="0">
                <a:solidFill>
                  <a:srgbClr val="0070C0"/>
                </a:solidFill>
              </a:rPr>
              <a:t>re a măștilor</a:t>
            </a:r>
            <a:endParaRPr lang="en-US" b="1" i="0" dirty="0">
              <a:solidFill>
                <a:srgbClr val="0070C0"/>
              </a:solidFill>
            </a:endParaRPr>
          </a:p>
        </p:txBody>
      </p:sp>
      <p:sp>
        <p:nvSpPr>
          <p:cNvPr id="4" name="Text Placeholder 3">
            <a:extLst>
              <a:ext uri="{FF2B5EF4-FFF2-40B4-BE49-F238E27FC236}">
                <a16:creationId xmlns:a16="http://schemas.microsoft.com/office/drawing/2014/main" xmlns="" id="{85473592-17DC-4FF6-ACD0-7CC7CE88AF60}"/>
              </a:ext>
            </a:extLst>
          </p:cNvPr>
          <p:cNvSpPr>
            <a:spLocks noGrp="1"/>
          </p:cNvSpPr>
          <p:nvPr>
            <p:ph type="body" sz="half" idx="2"/>
          </p:nvPr>
        </p:nvSpPr>
        <p:spPr/>
        <p:txBody>
          <a:bodyPr vert="horz" lIns="91440" tIns="45720" rIns="91440" bIns="45720" rtlCol="0" anchor="t">
            <a:normAutofit/>
          </a:bodyPr>
          <a:lstStyle/>
          <a:p>
            <a:pPr marL="285750" indent="-285750" algn="l">
              <a:lnSpc>
                <a:spcPct val="112000"/>
              </a:lnSpc>
              <a:buChar char="•"/>
            </a:pPr>
            <a:endParaRPr lang="en-US" sz="1800" b="1">
              <a:solidFill>
                <a:schemeClr val="tx1"/>
              </a:solidFill>
            </a:endParaRPr>
          </a:p>
          <a:p>
            <a:pPr marL="283210" indent="-283210" algn="l">
              <a:lnSpc>
                <a:spcPct val="112000"/>
              </a:lnSpc>
            </a:pPr>
            <a:endParaRPr lang="en-US">
              <a:solidFill>
                <a:schemeClr val="tx1"/>
              </a:solidFill>
            </a:endParaRPr>
          </a:p>
        </p:txBody>
      </p:sp>
      <p:sp>
        <p:nvSpPr>
          <p:cNvPr id="3" name="TextBox 2">
            <a:extLst>
              <a:ext uri="{FF2B5EF4-FFF2-40B4-BE49-F238E27FC236}">
                <a16:creationId xmlns:a16="http://schemas.microsoft.com/office/drawing/2014/main" xmlns="" id="{6B931198-2191-48CB-8FD3-C312B838C450}"/>
              </a:ext>
            </a:extLst>
          </p:cNvPr>
          <p:cNvSpPr txBox="1"/>
          <p:nvPr/>
        </p:nvSpPr>
        <p:spPr>
          <a:xfrm>
            <a:off x="5474970" y="1659285"/>
            <a:ext cx="613791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800" dirty="0" err="1">
                <a:ea typeface="+mn-lt"/>
                <a:cs typeface="+mn-lt"/>
              </a:rPr>
              <a:t>Măștile</a:t>
            </a:r>
            <a:r>
              <a:rPr lang="en-US" sz="2800" dirty="0">
                <a:ea typeface="+mn-lt"/>
                <a:cs typeface="+mn-lt"/>
              </a:rPr>
              <a:t> </a:t>
            </a:r>
            <a:r>
              <a:rPr lang="en-US" sz="2800" dirty="0" err="1">
                <a:ea typeface="+mn-lt"/>
                <a:cs typeface="+mn-lt"/>
              </a:rPr>
              <a:t>sunt</a:t>
            </a:r>
            <a:r>
              <a:rPr lang="en-US" sz="2800" dirty="0">
                <a:ea typeface="+mn-lt"/>
                <a:cs typeface="+mn-lt"/>
              </a:rPr>
              <a:t> </a:t>
            </a:r>
            <a:r>
              <a:rPr lang="en-US" sz="2800" dirty="0" err="1">
                <a:ea typeface="+mn-lt"/>
                <a:cs typeface="+mn-lt"/>
              </a:rPr>
              <a:t>puse</a:t>
            </a:r>
            <a:r>
              <a:rPr lang="en-US" sz="2800" dirty="0">
                <a:ea typeface="+mn-lt"/>
                <a:cs typeface="+mn-lt"/>
              </a:rPr>
              <a:t> </a:t>
            </a:r>
            <a:r>
              <a:rPr lang="en-US" sz="2800" dirty="0" err="1">
                <a:ea typeface="+mn-lt"/>
                <a:cs typeface="+mn-lt"/>
              </a:rPr>
              <a:t>în</a:t>
            </a:r>
            <a:r>
              <a:rPr lang="en-US" sz="2800" dirty="0">
                <a:ea typeface="+mn-lt"/>
                <a:cs typeface="+mn-lt"/>
              </a:rPr>
              <a:t> </a:t>
            </a:r>
            <a:r>
              <a:rPr lang="en-US" sz="2800" dirty="0" err="1">
                <a:ea typeface="+mn-lt"/>
                <a:cs typeface="+mn-lt"/>
              </a:rPr>
              <a:t>pungi</a:t>
            </a:r>
            <a:r>
              <a:rPr lang="en-US" sz="2800" dirty="0">
                <a:ea typeface="+mn-lt"/>
                <a:cs typeface="+mn-lt"/>
              </a:rPr>
              <a:t> de </a:t>
            </a:r>
            <a:r>
              <a:rPr lang="en-US" sz="2800" dirty="0" err="1">
                <a:ea typeface="+mn-lt"/>
                <a:cs typeface="+mn-lt"/>
              </a:rPr>
              <a:t>hârtie</a:t>
            </a:r>
            <a:r>
              <a:rPr lang="en-US" sz="2800" dirty="0">
                <a:ea typeface="+mn-lt"/>
                <a:cs typeface="+mn-lt"/>
              </a:rPr>
              <a:t> </a:t>
            </a:r>
            <a:r>
              <a:rPr lang="en-US" sz="2800" dirty="0" err="1">
                <a:ea typeface="+mn-lt"/>
                <a:cs typeface="+mn-lt"/>
              </a:rPr>
              <a:t>atunci</a:t>
            </a:r>
            <a:r>
              <a:rPr lang="en-US" sz="2800" dirty="0">
                <a:ea typeface="+mn-lt"/>
                <a:cs typeface="+mn-lt"/>
              </a:rPr>
              <a:t> </a:t>
            </a:r>
            <a:r>
              <a:rPr lang="en-US" sz="2800" dirty="0" err="1">
                <a:ea typeface="+mn-lt"/>
                <a:cs typeface="+mn-lt"/>
              </a:rPr>
              <a:t>când</a:t>
            </a:r>
            <a:r>
              <a:rPr lang="en-US" sz="2800" dirty="0">
                <a:ea typeface="+mn-lt"/>
                <a:cs typeface="+mn-lt"/>
              </a:rPr>
              <a:t> </a:t>
            </a:r>
            <a:r>
              <a:rPr lang="en-US" sz="2800" dirty="0" err="1">
                <a:ea typeface="+mn-lt"/>
                <a:cs typeface="+mn-lt"/>
              </a:rPr>
              <a:t>sunt</a:t>
            </a:r>
            <a:r>
              <a:rPr lang="en-US" sz="2800" dirty="0">
                <a:ea typeface="+mn-lt"/>
                <a:cs typeface="+mn-lt"/>
              </a:rPr>
              <a:t> </a:t>
            </a:r>
            <a:r>
              <a:rPr lang="en-US" sz="2800" dirty="0" err="1">
                <a:ea typeface="+mn-lt"/>
                <a:cs typeface="+mn-lt"/>
              </a:rPr>
              <a:t>murdare</a:t>
            </a:r>
            <a:r>
              <a:rPr lang="en-US" sz="2800" dirty="0">
                <a:ea typeface="+mn-lt"/>
                <a:cs typeface="+mn-lt"/>
              </a:rPr>
              <a:t> / </a:t>
            </a:r>
            <a:r>
              <a:rPr lang="en-US" sz="2800" dirty="0" err="1">
                <a:ea typeface="+mn-lt"/>
                <a:cs typeface="+mn-lt"/>
              </a:rPr>
              <a:t>folosite</a:t>
            </a:r>
            <a:r>
              <a:rPr lang="en-US" sz="2800" dirty="0">
                <a:ea typeface="+mn-lt"/>
                <a:cs typeface="+mn-lt"/>
              </a:rPr>
              <a:t>.</a:t>
            </a:r>
          </a:p>
          <a:p>
            <a:pPr marL="285750" indent="-285750">
              <a:buFont typeface="Arial" panose="020B0604020202020204" pitchFamily="34" charset="0"/>
              <a:buChar char="•"/>
            </a:pPr>
            <a:endParaRPr lang="en-US" sz="2800" dirty="0">
              <a:ea typeface="+mn-lt"/>
              <a:cs typeface="+mn-lt"/>
            </a:endParaRPr>
          </a:p>
          <a:p>
            <a:pPr marL="285750" indent="-285750">
              <a:buFont typeface="Arial" panose="020B0604020202020204" pitchFamily="34" charset="0"/>
              <a:buChar char="•"/>
            </a:pPr>
            <a:r>
              <a:rPr lang="en-US" sz="2800" dirty="0" err="1">
                <a:ea typeface="+mn-lt"/>
                <a:cs typeface="+mn-lt"/>
              </a:rPr>
              <a:t>Măștile</a:t>
            </a:r>
            <a:r>
              <a:rPr lang="en-US" sz="2800" dirty="0">
                <a:ea typeface="+mn-lt"/>
                <a:cs typeface="+mn-lt"/>
              </a:rPr>
              <a:t> </a:t>
            </a:r>
            <a:r>
              <a:rPr lang="en-US" sz="2800" dirty="0" err="1">
                <a:ea typeface="+mn-lt"/>
                <a:cs typeface="+mn-lt"/>
              </a:rPr>
              <a:t>sunt</a:t>
            </a:r>
            <a:r>
              <a:rPr lang="en-US" sz="2800" dirty="0">
                <a:ea typeface="+mn-lt"/>
                <a:cs typeface="+mn-lt"/>
              </a:rPr>
              <a:t> </a:t>
            </a:r>
            <a:r>
              <a:rPr lang="en-US" sz="2800" dirty="0" err="1">
                <a:ea typeface="+mn-lt"/>
                <a:cs typeface="+mn-lt"/>
              </a:rPr>
              <a:t>tratate</a:t>
            </a:r>
            <a:r>
              <a:rPr lang="en-US" sz="2800" dirty="0">
                <a:ea typeface="+mn-lt"/>
                <a:cs typeface="+mn-lt"/>
              </a:rPr>
              <a:t> cu raze </a:t>
            </a:r>
            <a:r>
              <a:rPr lang="en-US" sz="2800" dirty="0" err="1">
                <a:ea typeface="+mn-lt"/>
                <a:cs typeface="+mn-lt"/>
              </a:rPr>
              <a:t>ultraviolete</a:t>
            </a:r>
            <a:r>
              <a:rPr lang="en-US" sz="2800" dirty="0">
                <a:ea typeface="+mn-lt"/>
                <a:cs typeface="+mn-lt"/>
              </a:rPr>
              <a:t> </a:t>
            </a:r>
            <a:r>
              <a:rPr lang="en-US" sz="2800" dirty="0" err="1">
                <a:ea typeface="+mn-lt"/>
                <a:cs typeface="+mn-lt"/>
              </a:rPr>
              <a:t>timp</a:t>
            </a:r>
            <a:r>
              <a:rPr lang="en-US" sz="2800" dirty="0">
                <a:ea typeface="+mn-lt"/>
                <a:cs typeface="+mn-lt"/>
              </a:rPr>
              <a:t> de 15 minute cu </a:t>
            </a:r>
            <a:r>
              <a:rPr lang="en-US" sz="2800" dirty="0" err="1">
                <a:ea typeface="+mn-lt"/>
                <a:cs typeface="+mn-lt"/>
              </a:rPr>
              <a:t>ajutorul</a:t>
            </a:r>
            <a:r>
              <a:rPr lang="en-US" sz="2800" dirty="0">
                <a:ea typeface="+mn-lt"/>
                <a:cs typeface="+mn-lt"/>
              </a:rPr>
              <a:t> </a:t>
            </a:r>
            <a:r>
              <a:rPr lang="en-US" sz="2800" dirty="0" err="1">
                <a:ea typeface="+mn-lt"/>
                <a:cs typeface="+mn-lt"/>
              </a:rPr>
              <a:t>unui</a:t>
            </a:r>
            <a:r>
              <a:rPr lang="en-US" sz="2800" dirty="0">
                <a:ea typeface="+mn-lt"/>
                <a:cs typeface="+mn-lt"/>
              </a:rPr>
              <a:t> robot.</a:t>
            </a:r>
          </a:p>
          <a:p>
            <a:pPr marL="285750" indent="-285750">
              <a:buFont typeface="Arial" panose="020B0604020202020204" pitchFamily="34" charset="0"/>
              <a:buChar char="•"/>
            </a:pPr>
            <a:r>
              <a:rPr lang="en-US" sz="2800" dirty="0">
                <a:ea typeface="+mn-lt"/>
                <a:cs typeface="+mn-lt"/>
              </a:rPr>
              <a:t> </a:t>
            </a:r>
          </a:p>
          <a:p>
            <a:pPr marL="285750" indent="-285750">
              <a:buFont typeface="Arial" panose="020B0604020202020204" pitchFamily="34" charset="0"/>
              <a:buChar char="•"/>
            </a:pPr>
            <a:r>
              <a:rPr lang="en-US" sz="2800" dirty="0" err="1">
                <a:ea typeface="+mn-lt"/>
                <a:cs typeface="+mn-lt"/>
              </a:rPr>
              <a:t>Măștile</a:t>
            </a:r>
            <a:r>
              <a:rPr lang="en-US" sz="2800" dirty="0">
                <a:ea typeface="+mn-lt"/>
                <a:cs typeface="+mn-lt"/>
              </a:rPr>
              <a:t> </a:t>
            </a:r>
            <a:r>
              <a:rPr lang="en-US" sz="2800" dirty="0" err="1">
                <a:ea typeface="+mn-lt"/>
                <a:cs typeface="+mn-lt"/>
              </a:rPr>
              <a:t>sunt</a:t>
            </a:r>
            <a:r>
              <a:rPr lang="en-US" sz="2800" dirty="0">
                <a:ea typeface="+mn-lt"/>
                <a:cs typeface="+mn-lt"/>
              </a:rPr>
              <a:t> </a:t>
            </a:r>
            <a:r>
              <a:rPr lang="en-US" sz="2800" dirty="0" err="1">
                <a:ea typeface="+mn-lt"/>
                <a:cs typeface="+mn-lt"/>
              </a:rPr>
              <a:t>returnate</a:t>
            </a:r>
            <a:r>
              <a:rPr lang="en-US" sz="2800" dirty="0">
                <a:ea typeface="+mn-lt"/>
                <a:cs typeface="+mn-lt"/>
              </a:rPr>
              <a:t> </a:t>
            </a:r>
            <a:r>
              <a:rPr lang="en-US" sz="2800" dirty="0" err="1">
                <a:ea typeface="+mn-lt"/>
                <a:cs typeface="+mn-lt"/>
              </a:rPr>
              <a:t>aceleiași</a:t>
            </a:r>
            <a:r>
              <a:rPr lang="en-US" sz="2800" dirty="0">
                <a:ea typeface="+mn-lt"/>
                <a:cs typeface="+mn-lt"/>
              </a:rPr>
              <a:t> </a:t>
            </a:r>
            <a:r>
              <a:rPr lang="ro-RO" sz="2800" dirty="0" smtClean="0">
                <a:ea typeface="+mn-lt"/>
                <a:cs typeface="+mn-lt"/>
              </a:rPr>
              <a:t>nurse </a:t>
            </a:r>
            <a:r>
              <a:rPr lang="en-US" sz="2800" dirty="0" err="1" smtClean="0">
                <a:ea typeface="+mn-lt"/>
                <a:cs typeface="+mn-lt"/>
              </a:rPr>
              <a:t>într</a:t>
            </a:r>
            <a:r>
              <a:rPr lang="en-US" sz="2800" dirty="0" smtClean="0">
                <a:ea typeface="+mn-lt"/>
                <a:cs typeface="+mn-lt"/>
              </a:rPr>
              <a:t>-o </a:t>
            </a:r>
            <a:r>
              <a:rPr lang="en-US" sz="2800" dirty="0" err="1">
                <a:ea typeface="+mn-lt"/>
                <a:cs typeface="+mn-lt"/>
              </a:rPr>
              <a:t>pungă</a:t>
            </a:r>
            <a:r>
              <a:rPr lang="en-US" sz="2800" dirty="0">
                <a:ea typeface="+mn-lt"/>
                <a:cs typeface="+mn-lt"/>
              </a:rPr>
              <a:t> </a:t>
            </a:r>
            <a:r>
              <a:rPr lang="en-US" sz="2800" dirty="0" err="1">
                <a:ea typeface="+mn-lt"/>
                <a:cs typeface="+mn-lt"/>
              </a:rPr>
              <a:t>transparentă</a:t>
            </a:r>
            <a:r>
              <a:rPr lang="en-US" sz="2800" dirty="0">
                <a:ea typeface="+mn-lt"/>
                <a:cs typeface="+mn-lt"/>
              </a:rPr>
              <a:t> - </a:t>
            </a:r>
            <a:r>
              <a:rPr lang="en-US" sz="2800" dirty="0" err="1">
                <a:ea typeface="+mn-lt"/>
                <a:cs typeface="+mn-lt"/>
              </a:rPr>
              <a:t>masca</a:t>
            </a:r>
            <a:r>
              <a:rPr lang="en-US" sz="2800" dirty="0">
                <a:ea typeface="+mn-lt"/>
                <a:cs typeface="+mn-lt"/>
              </a:rPr>
              <a:t> </a:t>
            </a:r>
            <a:r>
              <a:rPr lang="en-US" sz="2800" dirty="0" err="1">
                <a:ea typeface="+mn-lt"/>
                <a:cs typeface="+mn-lt"/>
              </a:rPr>
              <a:t>este</a:t>
            </a:r>
            <a:r>
              <a:rPr lang="en-US" sz="2800" dirty="0">
                <a:ea typeface="+mn-lt"/>
                <a:cs typeface="+mn-lt"/>
              </a:rPr>
              <a:t> </a:t>
            </a:r>
            <a:r>
              <a:rPr lang="en-US" sz="2800" dirty="0" err="1">
                <a:ea typeface="+mn-lt"/>
                <a:cs typeface="+mn-lt"/>
              </a:rPr>
              <a:t>curată</a:t>
            </a:r>
            <a:r>
              <a:rPr lang="en-US" sz="2800" dirty="0">
                <a:ea typeface="+mn-lt"/>
                <a:cs typeface="+mn-lt"/>
              </a:rPr>
              <a:t> </a:t>
            </a:r>
            <a:r>
              <a:rPr lang="en-US" sz="2800" dirty="0" err="1">
                <a:ea typeface="+mn-lt"/>
                <a:cs typeface="+mn-lt"/>
              </a:rPr>
              <a:t>și</a:t>
            </a:r>
            <a:r>
              <a:rPr lang="en-US" sz="2800" dirty="0">
                <a:ea typeface="+mn-lt"/>
                <a:cs typeface="+mn-lt"/>
              </a:rPr>
              <a:t> </a:t>
            </a:r>
            <a:r>
              <a:rPr lang="en-US" sz="2800" dirty="0" err="1">
                <a:ea typeface="+mn-lt"/>
                <a:cs typeface="+mn-lt"/>
              </a:rPr>
              <a:t>gata</a:t>
            </a:r>
            <a:r>
              <a:rPr lang="en-US" sz="2800" dirty="0">
                <a:ea typeface="+mn-lt"/>
                <a:cs typeface="+mn-lt"/>
              </a:rPr>
              <a:t> de </a:t>
            </a:r>
            <a:r>
              <a:rPr lang="en-US" sz="2800" dirty="0" err="1">
                <a:ea typeface="+mn-lt"/>
                <a:cs typeface="+mn-lt"/>
              </a:rPr>
              <a:t>utilizare</a:t>
            </a:r>
            <a:r>
              <a:rPr lang="en-US" sz="2800" dirty="0">
                <a:ea typeface="+mn-lt"/>
                <a:cs typeface="+mn-lt"/>
              </a:rPr>
              <a:t>.</a:t>
            </a:r>
            <a:endParaRPr lang="en-US" sz="2800" dirty="0"/>
          </a:p>
        </p:txBody>
      </p:sp>
      <p:pic>
        <p:nvPicPr>
          <p:cNvPr id="6" name="Picture 5">
            <a:extLst>
              <a:ext uri="{FF2B5EF4-FFF2-40B4-BE49-F238E27FC236}">
                <a16:creationId xmlns:a16="http://schemas.microsoft.com/office/drawing/2014/main" xmlns="" id="{9A8D5B98-2F77-46CF-B08F-DF77282174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 t="22161" r="5158"/>
          <a:stretch/>
        </p:blipFill>
        <p:spPr>
          <a:xfrm>
            <a:off x="758952" y="1371071"/>
            <a:ext cx="4490876" cy="486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337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35FA7-FD92-4C0F-88BC-796C5DA0A249}"/>
              </a:ext>
            </a:extLst>
          </p:cNvPr>
          <p:cNvSpPr>
            <a:spLocks noGrp="1"/>
          </p:cNvSpPr>
          <p:nvPr>
            <p:ph type="title"/>
          </p:nvPr>
        </p:nvSpPr>
        <p:spPr>
          <a:xfrm>
            <a:off x="758952" y="814436"/>
            <a:ext cx="3670173" cy="1919239"/>
          </a:xfrm>
        </p:spPr>
        <p:txBody>
          <a:bodyPr/>
          <a:lstStyle/>
          <a:p>
            <a:r>
              <a:rPr lang="ro-RO" b="1" i="0" dirty="0" smtClean="0">
                <a:solidFill>
                  <a:srgbClr val="0070C0"/>
                </a:solidFill>
              </a:rPr>
              <a:t>Procedurile </a:t>
            </a:r>
            <a:r>
              <a:rPr lang="en-US" b="1" i="0" dirty="0" smtClean="0">
                <a:solidFill>
                  <a:srgbClr val="0070C0"/>
                </a:solidFill>
              </a:rPr>
              <a:t>Donning </a:t>
            </a:r>
            <a:r>
              <a:rPr lang="en-US" b="1" i="0" dirty="0">
                <a:solidFill>
                  <a:srgbClr val="0070C0"/>
                </a:solidFill>
              </a:rPr>
              <a:t>&amp; </a:t>
            </a:r>
            <a:r>
              <a:rPr lang="en-US" b="1" i="0" dirty="0" smtClean="0">
                <a:solidFill>
                  <a:srgbClr val="0070C0"/>
                </a:solidFill>
              </a:rPr>
              <a:t>Doffing</a:t>
            </a:r>
            <a:endParaRPr lang="en-US" b="1" i="0" dirty="0">
              <a:solidFill>
                <a:srgbClr val="0070C0"/>
              </a:solidFill>
            </a:endParaRPr>
          </a:p>
        </p:txBody>
      </p:sp>
      <p:sp>
        <p:nvSpPr>
          <p:cNvPr id="4" name="Text Placeholder 3">
            <a:extLst>
              <a:ext uri="{FF2B5EF4-FFF2-40B4-BE49-F238E27FC236}">
                <a16:creationId xmlns:a16="http://schemas.microsoft.com/office/drawing/2014/main" xmlns="" id="{16A183B5-683C-4202-8E63-03E3D207AB76}"/>
              </a:ext>
            </a:extLst>
          </p:cNvPr>
          <p:cNvSpPr>
            <a:spLocks noGrp="1"/>
          </p:cNvSpPr>
          <p:nvPr>
            <p:ph type="body" sz="half" idx="2"/>
          </p:nvPr>
        </p:nvSpPr>
        <p:spPr>
          <a:xfrm>
            <a:off x="758952" y="2943224"/>
            <a:ext cx="3840480" cy="2915263"/>
          </a:xfrm>
        </p:spPr>
        <p:txBody>
          <a:bodyPr/>
          <a:lstStyle/>
          <a:p>
            <a:r>
              <a:rPr lang="ro-RO" sz="2400" b="1" dirty="0" smtClean="0"/>
              <a:t>Acest video You</a:t>
            </a:r>
            <a:r>
              <a:rPr lang="en-US" sz="2400" b="1" i="1" dirty="0" smtClean="0"/>
              <a:t>Tube</a:t>
            </a:r>
            <a:r>
              <a:rPr lang="en-US" sz="2400" b="1" dirty="0" smtClean="0"/>
              <a:t> </a:t>
            </a:r>
            <a:r>
              <a:rPr lang="ro-RO" sz="2400" b="1" dirty="0" smtClean="0"/>
              <a:t>arată</a:t>
            </a:r>
            <a:r>
              <a:rPr lang="en-US" sz="2400" b="1" dirty="0" smtClean="0"/>
              <a:t> </a:t>
            </a:r>
            <a:r>
              <a:rPr lang="ro-RO" sz="2400" b="1" dirty="0" smtClean="0"/>
              <a:t>cum folosim echipamentul de protecție</a:t>
            </a:r>
            <a:r>
              <a:rPr lang="en-US" sz="2400" b="1" dirty="0" smtClean="0"/>
              <a:t> </a:t>
            </a:r>
            <a:endParaRPr lang="en-US" sz="1800" dirty="0">
              <a:highlight>
                <a:srgbClr val="FFFF00"/>
              </a:highlight>
            </a:endParaRPr>
          </a:p>
          <a:p>
            <a:r>
              <a:rPr lang="en-US" dirty="0">
                <a:highlight>
                  <a:srgbClr val="FFFF00"/>
                </a:highlight>
              </a:rPr>
              <a:t>https://www.youtube.com/watch?v=cCzwH7d4Ags</a:t>
            </a:r>
            <a:r>
              <a:rPr lang="en-US" dirty="0"/>
              <a:t>  </a:t>
            </a:r>
          </a:p>
        </p:txBody>
      </p:sp>
      <p:pic>
        <p:nvPicPr>
          <p:cNvPr id="7" name="Picture 6">
            <a:extLst>
              <a:ext uri="{FF2B5EF4-FFF2-40B4-BE49-F238E27FC236}">
                <a16:creationId xmlns:a16="http://schemas.microsoft.com/office/drawing/2014/main" xmlns="" id="{9C71E6FA-4EBC-423C-8DB0-1EAF9473EC03}"/>
              </a:ext>
            </a:extLst>
          </p:cNvPr>
          <p:cNvPicPr>
            <a:picLocks noChangeAspect="1"/>
          </p:cNvPicPr>
          <p:nvPr/>
        </p:nvPicPr>
        <p:blipFill>
          <a:blip r:embed="rId3"/>
          <a:stretch>
            <a:fillRect/>
          </a:stretch>
        </p:blipFill>
        <p:spPr>
          <a:xfrm>
            <a:off x="5414963" y="262716"/>
            <a:ext cx="5557837" cy="6332567"/>
          </a:xfrm>
          <a:prstGeom prst="rect">
            <a:avLst/>
          </a:prstGeom>
        </p:spPr>
      </p:pic>
    </p:spTree>
    <p:extLst>
      <p:ext uri="{BB962C8B-B14F-4D97-AF65-F5344CB8AC3E}">
        <p14:creationId xmlns:p14="http://schemas.microsoft.com/office/powerpoint/2010/main" val="41620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FC6EAD3B-4A06-46F2-A74D-2AAA4F2F01A2}"/>
              </a:ext>
            </a:extLst>
          </p:cNvPr>
          <p:cNvSpPr>
            <a:spLocks noGrp="1"/>
          </p:cNvSpPr>
          <p:nvPr>
            <p:ph type="title"/>
          </p:nvPr>
        </p:nvSpPr>
        <p:spPr>
          <a:xfrm>
            <a:off x="628648" y="1062990"/>
            <a:ext cx="3187065" cy="937260"/>
          </a:xfrm>
        </p:spPr>
        <p:txBody>
          <a:bodyPr/>
          <a:lstStyle/>
          <a:p>
            <a:r>
              <a:rPr lang="ro-RO" b="1" i="0" dirty="0" smtClean="0">
                <a:solidFill>
                  <a:srgbClr val="0070C0"/>
                </a:solidFill>
              </a:rPr>
              <a:t>Studiu de caz</a:t>
            </a:r>
            <a:endParaRPr lang="en-US" b="1" i="0" dirty="0">
              <a:solidFill>
                <a:srgbClr val="0070C0"/>
              </a:solidFill>
            </a:endParaRPr>
          </a:p>
        </p:txBody>
      </p:sp>
      <p:sp>
        <p:nvSpPr>
          <p:cNvPr id="13" name="Content Placeholder 12">
            <a:extLst>
              <a:ext uri="{FF2B5EF4-FFF2-40B4-BE49-F238E27FC236}">
                <a16:creationId xmlns:a16="http://schemas.microsoft.com/office/drawing/2014/main" xmlns="" id="{CC4B4A01-5C7A-4E49-A6B8-E75812199A51}"/>
              </a:ext>
            </a:extLst>
          </p:cNvPr>
          <p:cNvSpPr>
            <a:spLocks noGrp="1"/>
          </p:cNvSpPr>
          <p:nvPr>
            <p:ph idx="1"/>
          </p:nvPr>
        </p:nvSpPr>
        <p:spPr>
          <a:xfrm>
            <a:off x="3949064" y="461277"/>
            <a:ext cx="7315200" cy="5622644"/>
          </a:xfrm>
        </p:spPr>
        <p:txBody>
          <a:bodyPr vert="horz" lIns="91440" tIns="45720" rIns="91440" bIns="45720" rtlCol="0" anchor="t">
            <a:normAutofit/>
          </a:bodyPr>
          <a:lstStyle/>
          <a:p>
            <a:pPr marL="0" indent="0">
              <a:buNone/>
            </a:pPr>
            <a:r>
              <a:rPr lang="ro-RO" sz="2800" b="1" dirty="0" smtClean="0">
                <a:solidFill>
                  <a:srgbClr val="0070C0"/>
                </a:solidFill>
              </a:rPr>
              <a:t>Dna</a:t>
            </a:r>
            <a:r>
              <a:rPr lang="en-US" sz="2800" b="1" dirty="0" smtClean="0">
                <a:solidFill>
                  <a:srgbClr val="0070C0"/>
                </a:solidFill>
              </a:rPr>
              <a:t> </a:t>
            </a:r>
            <a:r>
              <a:rPr lang="en-US" sz="2800" b="1" dirty="0">
                <a:solidFill>
                  <a:srgbClr val="0070C0"/>
                </a:solidFill>
              </a:rPr>
              <a:t>Smith, </a:t>
            </a:r>
            <a:r>
              <a:rPr lang="ro-RO" sz="2800" b="1" dirty="0" smtClean="0">
                <a:solidFill>
                  <a:srgbClr val="0070C0"/>
                </a:solidFill>
              </a:rPr>
              <a:t>femeie de </a:t>
            </a:r>
            <a:r>
              <a:rPr lang="en-US" sz="2800" b="1" dirty="0" smtClean="0">
                <a:solidFill>
                  <a:srgbClr val="0070C0"/>
                </a:solidFill>
              </a:rPr>
              <a:t>62</a:t>
            </a:r>
            <a:r>
              <a:rPr lang="ro-RO" sz="2800" b="1" dirty="0" smtClean="0">
                <a:solidFill>
                  <a:srgbClr val="0070C0"/>
                </a:solidFill>
              </a:rPr>
              <a:t> ani</a:t>
            </a:r>
            <a:endParaRPr lang="en-US" sz="2800" b="1" dirty="0" smtClean="0">
              <a:solidFill>
                <a:srgbClr val="0070C0"/>
              </a:solidFill>
            </a:endParaRPr>
          </a:p>
          <a:p>
            <a:pPr marL="283210" indent="-283210"/>
            <a:r>
              <a:rPr lang="ro-RO" sz="2400" dirty="0" smtClean="0"/>
              <a:t>Văduvă</a:t>
            </a:r>
            <a:r>
              <a:rPr lang="en-US" sz="2400" dirty="0" smtClean="0"/>
              <a:t>, </a:t>
            </a:r>
            <a:r>
              <a:rPr lang="ro-RO" sz="2400" dirty="0" smtClean="0"/>
              <a:t>trăiește cu fiica sa,</a:t>
            </a:r>
            <a:r>
              <a:rPr lang="en-US" sz="2400" dirty="0" smtClean="0"/>
              <a:t> </a:t>
            </a:r>
            <a:r>
              <a:rPr lang="ro-RO" sz="2400" dirty="0" smtClean="0"/>
              <a:t>ginerele</a:t>
            </a:r>
            <a:r>
              <a:rPr lang="en-US" sz="2400" dirty="0" smtClean="0"/>
              <a:t>, </a:t>
            </a:r>
            <a:r>
              <a:rPr lang="ro-RO" sz="2400" dirty="0" smtClean="0"/>
              <a:t>și nepotul</a:t>
            </a:r>
            <a:r>
              <a:rPr lang="en-US" sz="2400" dirty="0" smtClean="0"/>
              <a:t>.</a:t>
            </a:r>
          </a:p>
          <a:p>
            <a:pPr marL="283210" indent="-283210"/>
            <a:r>
              <a:rPr lang="ro-RO" sz="2400" dirty="0" smtClean="0"/>
              <a:t>S-a prezentat la urgență</a:t>
            </a:r>
            <a:r>
              <a:rPr lang="en-US" sz="2400" dirty="0" smtClean="0"/>
              <a:t>.</a:t>
            </a:r>
            <a:endParaRPr lang="en-US" sz="2400" dirty="0"/>
          </a:p>
          <a:p>
            <a:pPr marL="283210" indent="-283210"/>
            <a:r>
              <a:rPr lang="ro-RO" sz="2400" dirty="0" smtClean="0"/>
              <a:t>Primele simptome</a:t>
            </a:r>
            <a:r>
              <a:rPr lang="en-US" sz="2400" dirty="0" smtClean="0"/>
              <a:t>: </a:t>
            </a:r>
            <a:endParaRPr lang="en-US" sz="2400" dirty="0"/>
          </a:p>
          <a:p>
            <a:pPr marL="685165" lvl="1" indent="-283210"/>
            <a:r>
              <a:rPr lang="ro-RO" sz="2200" dirty="0" smtClean="0"/>
              <a:t>Greață</a:t>
            </a:r>
            <a:r>
              <a:rPr lang="en-US" sz="2200" dirty="0" smtClean="0"/>
              <a:t>, </a:t>
            </a:r>
            <a:r>
              <a:rPr lang="en-US" sz="2200" dirty="0" err="1" smtClean="0"/>
              <a:t>diare</a:t>
            </a:r>
            <a:r>
              <a:rPr lang="ro-RO" sz="2200" dirty="0" smtClean="0"/>
              <a:t>e</a:t>
            </a:r>
            <a:r>
              <a:rPr lang="en-US" sz="2200" dirty="0" smtClean="0"/>
              <a:t>, </a:t>
            </a:r>
            <a:r>
              <a:rPr lang="ro-RO" sz="2200" dirty="0" smtClean="0"/>
              <a:t>slăbiciune</a:t>
            </a:r>
            <a:r>
              <a:rPr lang="en-US" sz="2200" dirty="0" smtClean="0"/>
              <a:t>, </a:t>
            </a:r>
            <a:r>
              <a:rPr lang="ro-RO" sz="2200" dirty="0" smtClean="0"/>
              <a:t>oboseală</a:t>
            </a:r>
            <a:r>
              <a:rPr lang="en-US" sz="2200" dirty="0" smtClean="0"/>
              <a:t>, </a:t>
            </a:r>
            <a:r>
              <a:rPr lang="en-US" sz="2200" dirty="0" err="1" smtClean="0"/>
              <a:t>fe</a:t>
            </a:r>
            <a:r>
              <a:rPr lang="ro-RO" sz="2200" dirty="0" smtClean="0"/>
              <a:t>bră</a:t>
            </a:r>
            <a:r>
              <a:rPr lang="en-US" sz="2200" dirty="0" smtClean="0"/>
              <a:t>, </a:t>
            </a:r>
            <a:r>
              <a:rPr lang="ro-RO" sz="2200" dirty="0" smtClean="0"/>
              <a:t>tuse uscată</a:t>
            </a:r>
            <a:r>
              <a:rPr lang="en-US" sz="2200" dirty="0" smtClean="0"/>
              <a:t>, </a:t>
            </a:r>
            <a:r>
              <a:rPr lang="ro-RO" sz="2200" dirty="0" smtClean="0"/>
              <a:t>și dificultăți de respirație</a:t>
            </a:r>
            <a:r>
              <a:rPr lang="en-US" sz="2200" dirty="0" smtClean="0"/>
              <a:t>.</a:t>
            </a:r>
            <a:endParaRPr lang="en-US" sz="2200" dirty="0"/>
          </a:p>
          <a:p>
            <a:pPr marL="685165" lvl="1" indent="-283210"/>
            <a:r>
              <a:rPr lang="en-US" sz="2200" dirty="0" smtClean="0"/>
              <a:t>S</a:t>
            </a:r>
            <a:r>
              <a:rPr lang="ro-RO" sz="2200" dirty="0" smtClean="0"/>
              <a:t>imptomele au apărut cîteva zile în urmă și starea s-a înrăutățit</a:t>
            </a:r>
            <a:r>
              <a:rPr lang="en-US" sz="2200" dirty="0" smtClean="0"/>
              <a:t>.</a:t>
            </a:r>
            <a:r>
              <a:rPr lang="en-US" sz="2200" dirty="0"/>
              <a:t> </a:t>
            </a:r>
          </a:p>
          <a:p>
            <a:pPr marL="283210" indent="-283210"/>
            <a:r>
              <a:rPr lang="ro-RO" sz="2400" dirty="0" smtClean="0"/>
              <a:t>Test pozitiv la </a:t>
            </a:r>
            <a:r>
              <a:rPr lang="en-US" sz="2400" dirty="0" smtClean="0"/>
              <a:t>Covid-19</a:t>
            </a:r>
            <a:r>
              <a:rPr lang="en-US" sz="2400" dirty="0"/>
              <a:t>:</a:t>
            </a:r>
          </a:p>
          <a:p>
            <a:pPr marL="685165" lvl="1" indent="-283210"/>
            <a:r>
              <a:rPr lang="it-IT" sz="2200" dirty="0"/>
              <a:t>Expunere recentă la un membru al familiei (fiica) care a dat rezultate pozitive </a:t>
            </a:r>
            <a:r>
              <a:rPr lang="it-IT" sz="2200" dirty="0" smtClean="0"/>
              <a:t>Covid-19</a:t>
            </a:r>
            <a:r>
              <a:rPr lang="it-IT" sz="2200" dirty="0"/>
              <a:t>.</a:t>
            </a:r>
            <a:endParaRPr lang="en-US" sz="2200" dirty="0"/>
          </a:p>
        </p:txBody>
      </p:sp>
      <p:pic>
        <p:nvPicPr>
          <p:cNvPr id="5" name="Picture 4">
            <a:extLst>
              <a:ext uri="{FF2B5EF4-FFF2-40B4-BE49-F238E27FC236}">
                <a16:creationId xmlns:a16="http://schemas.microsoft.com/office/drawing/2014/main" xmlns="" id="{9D2782CD-92D1-4F58-8009-39A4DF3CF768}"/>
              </a:ext>
            </a:extLst>
          </p:cNvPr>
          <p:cNvPicPr>
            <a:picLocks noChangeAspect="1"/>
          </p:cNvPicPr>
          <p:nvPr/>
        </p:nvPicPr>
        <p:blipFill rotWithShape="1">
          <a:blip r:embed="rId3"/>
          <a:srcRect l="7688" r="32316"/>
          <a:stretch/>
        </p:blipFill>
        <p:spPr>
          <a:xfrm>
            <a:off x="927736" y="2623073"/>
            <a:ext cx="2920365" cy="3028789"/>
          </a:xfrm>
          <a:prstGeom prst="rect">
            <a:avLst/>
          </a:prstGeom>
        </p:spPr>
      </p:pic>
    </p:spTree>
    <p:extLst>
      <p:ext uri="{BB962C8B-B14F-4D97-AF65-F5344CB8AC3E}">
        <p14:creationId xmlns:p14="http://schemas.microsoft.com/office/powerpoint/2010/main" val="1337932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xmlns="" id="{F42A7109-27BE-4470-AD7A-F9103DC31DAA}"/>
              </a:ext>
            </a:extLst>
          </p:cNvPr>
          <p:cNvPicPr>
            <a:picLocks noChangeAspect="1"/>
          </p:cNvPicPr>
          <p:nvPr/>
        </p:nvPicPr>
        <p:blipFill rotWithShape="1">
          <a:blip r:embed="rId3">
            <a:extLst>
              <a:ext uri="{28A0092B-C50C-407E-A947-70E740481C1C}">
                <a14:useLocalDpi xmlns:a14="http://schemas.microsoft.com/office/drawing/2010/main" val="0"/>
              </a:ext>
            </a:extLst>
          </a:blip>
          <a:srcRect l="3715" t="8286" r="28956"/>
          <a:stretch/>
        </p:blipFill>
        <p:spPr>
          <a:xfrm>
            <a:off x="2434590" y="931545"/>
            <a:ext cx="4732020" cy="5656374"/>
          </a:xfrm>
          <a:prstGeom prst="rect">
            <a:avLst/>
          </a:prstGeom>
        </p:spPr>
      </p:pic>
      <p:pic>
        <p:nvPicPr>
          <p:cNvPr id="3" name="Content Placeholder 6">
            <a:extLst>
              <a:ext uri="{FF2B5EF4-FFF2-40B4-BE49-F238E27FC236}">
                <a16:creationId xmlns:a16="http://schemas.microsoft.com/office/drawing/2014/main" xmlns="" id="{BA54C299-59D6-40FA-96BA-8270B40FFC73}"/>
              </a:ext>
            </a:extLst>
          </p:cNvPr>
          <p:cNvPicPr>
            <a:picLocks noChangeAspect="1"/>
          </p:cNvPicPr>
          <p:nvPr/>
        </p:nvPicPr>
        <p:blipFill rotWithShape="1">
          <a:blip r:embed="rId3">
            <a:extLst>
              <a:ext uri="{28A0092B-C50C-407E-A947-70E740481C1C}">
                <a14:useLocalDpi xmlns:a14="http://schemas.microsoft.com/office/drawing/2010/main" val="0"/>
              </a:ext>
            </a:extLst>
          </a:blip>
          <a:srcRect l="72772" t="94806"/>
          <a:stretch/>
        </p:blipFill>
        <p:spPr>
          <a:xfrm>
            <a:off x="7355204" y="6080760"/>
            <a:ext cx="2949267" cy="507159"/>
          </a:xfrm>
          <a:prstGeom prst="rect">
            <a:avLst/>
          </a:prstGeom>
        </p:spPr>
      </p:pic>
      <p:sp>
        <p:nvSpPr>
          <p:cNvPr id="4" name="TextBox 3">
            <a:extLst>
              <a:ext uri="{FF2B5EF4-FFF2-40B4-BE49-F238E27FC236}">
                <a16:creationId xmlns:a16="http://schemas.microsoft.com/office/drawing/2014/main" xmlns="" id="{E3DAC7A0-FDA1-44D4-ABFD-389EC3FA0A9C}"/>
              </a:ext>
            </a:extLst>
          </p:cNvPr>
          <p:cNvSpPr txBox="1"/>
          <p:nvPr/>
        </p:nvSpPr>
        <p:spPr>
          <a:xfrm>
            <a:off x="8101012" y="5454968"/>
            <a:ext cx="2926763" cy="369332"/>
          </a:xfrm>
          <a:prstGeom prst="rect">
            <a:avLst/>
          </a:prstGeom>
          <a:noFill/>
        </p:spPr>
        <p:txBody>
          <a:bodyPr wrap="none" rtlCol="0">
            <a:spAutoFit/>
          </a:bodyPr>
          <a:lstStyle/>
          <a:p>
            <a:r>
              <a:rPr lang="en-US"/>
              <a:t>Source: Docherty et al., 2020</a:t>
            </a:r>
          </a:p>
        </p:txBody>
      </p:sp>
      <p:sp>
        <p:nvSpPr>
          <p:cNvPr id="5" name="TextBox 4">
            <a:extLst>
              <a:ext uri="{FF2B5EF4-FFF2-40B4-BE49-F238E27FC236}">
                <a16:creationId xmlns:a16="http://schemas.microsoft.com/office/drawing/2014/main" xmlns="" id="{27D44020-7099-4302-BCA9-4507406F1667}"/>
              </a:ext>
            </a:extLst>
          </p:cNvPr>
          <p:cNvSpPr txBox="1"/>
          <p:nvPr/>
        </p:nvSpPr>
        <p:spPr>
          <a:xfrm>
            <a:off x="3401352" y="270081"/>
            <a:ext cx="6163041" cy="584775"/>
          </a:xfrm>
          <a:prstGeom prst="rect">
            <a:avLst/>
          </a:prstGeom>
          <a:noFill/>
        </p:spPr>
        <p:txBody>
          <a:bodyPr wrap="square" rtlCol="0">
            <a:spAutoFit/>
          </a:bodyPr>
          <a:lstStyle/>
          <a:p>
            <a:r>
              <a:rPr lang="ro-RO" sz="3200" b="1" dirty="0" smtClean="0">
                <a:solidFill>
                  <a:srgbClr val="0070C0"/>
                </a:solidFill>
              </a:rPr>
              <a:t>Simptome generale </a:t>
            </a:r>
            <a:r>
              <a:rPr lang="en-US" sz="3200" b="1" dirty="0" smtClean="0">
                <a:solidFill>
                  <a:srgbClr val="0070C0"/>
                </a:solidFill>
              </a:rPr>
              <a:t>Covid-19</a:t>
            </a:r>
            <a:endParaRPr lang="en-US" sz="3200" b="1" dirty="0">
              <a:solidFill>
                <a:srgbClr val="0070C0"/>
              </a:solidFill>
            </a:endParaRPr>
          </a:p>
        </p:txBody>
      </p:sp>
    </p:spTree>
    <p:extLst>
      <p:ext uri="{BB962C8B-B14F-4D97-AF65-F5344CB8AC3E}">
        <p14:creationId xmlns:p14="http://schemas.microsoft.com/office/powerpoint/2010/main" val="776908834"/>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E952D83CFEF94DA00712F526577320" ma:contentTypeVersion="11" ma:contentTypeDescription="Create a new document." ma:contentTypeScope="" ma:versionID="046ab5d8a426846292de20d4be44dce3">
  <xsd:schema xmlns:xsd="http://www.w3.org/2001/XMLSchema" xmlns:xs="http://www.w3.org/2001/XMLSchema" xmlns:p="http://schemas.microsoft.com/office/2006/metadata/properties" xmlns:ns3="ad6c21dd-b78b-4bf8-9eaa-569f2008c7da" xmlns:ns4="1c50850f-538b-4017-b9ee-42bdfbb95b67" targetNamespace="http://schemas.microsoft.com/office/2006/metadata/properties" ma:root="true" ma:fieldsID="3de50d295f41075c84ae4660a53d4fcf" ns3:_="" ns4:_="">
    <xsd:import namespace="ad6c21dd-b78b-4bf8-9eaa-569f2008c7da"/>
    <xsd:import namespace="1c50850f-538b-4017-b9ee-42bdfbb95b67"/>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c21dd-b78b-4bf8-9eaa-569f2008c7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50850f-538b-4017-b9ee-42bdfbb95b67"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0DEAC-44FA-4AED-881D-9E72C3740845}">
  <ds:schemaRefs>
    <ds:schemaRef ds:uri="http://schemas.microsoft.com/sharepoint/v3/contenttype/forms"/>
  </ds:schemaRefs>
</ds:datastoreItem>
</file>

<file path=customXml/itemProps2.xml><?xml version="1.0" encoding="utf-8"?>
<ds:datastoreItem xmlns:ds="http://schemas.openxmlformats.org/officeDocument/2006/customXml" ds:itemID="{AF361D59-AB8A-4276-A954-262CE8C8F579}">
  <ds:schemaRefs>
    <ds:schemaRef ds:uri="1c50850f-538b-4017-b9ee-42bdfbb95b67"/>
    <ds:schemaRef ds:uri="ad6c21dd-b78b-4bf8-9eaa-569f2008c7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3D9077-C9EF-45DB-869D-01143000A113}">
  <ds:schemaRefs>
    <ds:schemaRef ds:uri="1c50850f-538b-4017-b9ee-42bdfbb95b67"/>
    <ds:schemaRef ds:uri="ad6c21dd-b78b-4bf8-9eaa-569f2008c7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89</TotalTime>
  <Words>3179</Words>
  <Application>Microsoft Office PowerPoint</Application>
  <PresentationFormat>Широкоэкранный</PresentationFormat>
  <Paragraphs>379</Paragraphs>
  <Slides>33</Slides>
  <Notes>33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Arial,Sans-Serif</vt:lpstr>
      <vt:lpstr>Calibri</vt:lpstr>
      <vt:lpstr>Century Schoolbook</vt:lpstr>
      <vt:lpstr>Corbel</vt:lpstr>
      <vt:lpstr>noto_sansregular</vt:lpstr>
      <vt:lpstr>Headlines</vt:lpstr>
      <vt:lpstr>Презентация PowerPoint</vt:lpstr>
      <vt:lpstr>Obiective</vt:lpstr>
      <vt:lpstr>Презентация PowerPoint</vt:lpstr>
      <vt:lpstr>Echipamentul Personal de Protejare</vt:lpstr>
      <vt:lpstr>Siguranța și eficiența personalului Nursing </vt:lpstr>
      <vt:lpstr>Proceudra de decontaminare a măștilor</vt:lpstr>
      <vt:lpstr>Procedurile Donning &amp; Doffing</vt:lpstr>
      <vt:lpstr>Studiu de caz</vt:lpstr>
      <vt:lpstr>Презентация PowerPoint</vt:lpstr>
      <vt:lpstr>Презентация PowerPoint</vt:lpstr>
      <vt:lpstr>Istoric medical</vt:lpstr>
      <vt:lpstr>Rezultate de Laborator &amp; Radiologie</vt:lpstr>
      <vt:lpstr>Radiografia plămânilor afectați de Covid-19</vt:lpstr>
      <vt:lpstr>Evaluarea Nursing la spitalizare</vt:lpstr>
      <vt:lpstr>Procesul Nursing și planul de îngrijire</vt:lpstr>
      <vt:lpstr>Evaluarea Nursing:   Cardiovasculară</vt:lpstr>
      <vt:lpstr>Evaluare Nursing:   Respiratorie</vt:lpstr>
      <vt:lpstr>Acțiuni întreprinse</vt:lpstr>
      <vt:lpstr>Protocol</vt:lpstr>
      <vt:lpstr>Презентация PowerPoint</vt:lpstr>
      <vt:lpstr>Презентация PowerPoint</vt:lpstr>
      <vt:lpstr>Презентация PowerPoint</vt:lpstr>
      <vt:lpstr>Procesul Nursing:    Statut mental</vt:lpstr>
      <vt:lpstr>Evaluare Nursing:   Sistem abdominal - gastrointestinal și urinar</vt:lpstr>
      <vt:lpstr>Evaluare Nursing:   Nutriție și Deshidratare</vt:lpstr>
      <vt:lpstr>Proces Nursing:   Mobilitate </vt:lpstr>
      <vt:lpstr>Proces Nursing:   Anxietate și Frică </vt:lpstr>
      <vt:lpstr>Evaluare continuă Nursing pentru a monitoriza simptomele și complicațiile precoce</vt:lpstr>
      <vt:lpstr> Recuperare după  Covid-19</vt:lpstr>
      <vt:lpstr>Protocol de externare</vt:lpstr>
      <vt:lpstr>Rezultatele studiului de caz</vt:lpstr>
      <vt:lpstr>Comunicarea este importantă</vt:lpstr>
      <vt:lpstr>Întrebări și Dezbateri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Nursing CASE review</dc:title>
  <dc:creator>Curry, Erin</dc:creator>
  <cp:lastModifiedBy>NURSING</cp:lastModifiedBy>
  <cp:revision>20</cp:revision>
  <cp:lastPrinted>2020-09-04T21:37:40Z</cp:lastPrinted>
  <dcterms:created xsi:type="dcterms:W3CDTF">2020-08-09T20:10:10Z</dcterms:created>
  <dcterms:modified xsi:type="dcterms:W3CDTF">2020-09-25T09:08:04Z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0x01010033E952D83CFEF94DA00712F526577320</vt:lpwstr>
  </property>
</Properties>
</file>